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Assistant Regular Bold" panose="020B0604020202020204" charset="-79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ormorant Garamond Bold" panose="020B0604020202020204" charset="0"/>
      <p:regular r:id="rId27"/>
      <p:bold r:id="rId28"/>
    </p:embeddedFont>
    <p:embeddedFont>
      <p:font typeface="Cormorant Garamond Medium" panose="020B0604020202020204" charset="0"/>
      <p:regular r:id="rId29"/>
    </p:embeddedFont>
    <p:embeddedFont>
      <p:font typeface="Cormorant Garamond Medium Bold" panose="020B0604020202020204" charset="0"/>
      <p:regular r:id="rId30"/>
    </p:embeddedFont>
    <p:embeddedFont>
      <p:font typeface="Mixa" panose="020B0604020202020204" charset="0"/>
      <p:regular r:id="rId31"/>
    </p:embeddedFont>
    <p:embeddedFont>
      <p:font typeface="Open Sans 1" panose="020B0604020202020204" charset="0"/>
      <p:regular r:id="rId32"/>
    </p:embeddedFont>
    <p:embeddedFont>
      <p:font typeface="Open Sans 2" panose="020B0604020202020204" charset="0"/>
      <p:regular r:id="rId33"/>
    </p:embeddedFont>
    <p:embeddedFont>
      <p:font typeface="Open Sans 2 Bold" panose="020B0604020202020204" charset="0"/>
      <p:regular r:id="rId34"/>
    </p:embeddedFont>
    <p:embeddedFont>
      <p:font typeface="Open Sans Extra Bold" panose="020B0604020202020204" charset="0"/>
      <p:regular r:id="rId35"/>
    </p:embeddedFont>
    <p:embeddedFont>
      <p:font typeface="Oregano" panose="020B0604020202020204" charset="0"/>
      <p:regular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78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slide" Target="slides/slide20.xml"/><Relationship Id="rId34" Type="http://schemas.openxmlformats.org/officeDocument/2006/relationships/font" Target="fonts/font1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9459" b="945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324372" y="6226504"/>
            <a:ext cx="9183315" cy="8283"/>
          </a:xfrm>
          <a:prstGeom prst="rect">
            <a:avLst/>
          </a:prstGeom>
          <a:solidFill>
            <a:srgbClr val="E0DFE0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2424" t="5382" r="6885" b="5867"/>
          <a:stretch>
            <a:fillRect/>
          </a:stretch>
        </p:blipFill>
        <p:spPr>
          <a:xfrm>
            <a:off x="16026565" y="534584"/>
            <a:ext cx="1489861" cy="145799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157711" y="6107604"/>
            <a:ext cx="4130289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1339530" y="6743700"/>
            <a:ext cx="4736460" cy="411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 l="15602" t="10912" r="4032" b="15009"/>
          <a:stretch>
            <a:fillRect/>
          </a:stretch>
        </p:blipFill>
        <p:spPr>
          <a:xfrm>
            <a:off x="55917" y="1722111"/>
            <a:ext cx="3341014" cy="332487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324372" y="4473238"/>
            <a:ext cx="9183315" cy="1299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52"/>
              </a:lnSpc>
            </a:pPr>
            <a:r>
              <a:rPr lang="en-US" sz="9565" spc="-191" dirty="0">
                <a:solidFill>
                  <a:srgbClr val="E0DFE0"/>
                </a:solidFill>
                <a:latin typeface="Cormorant Garamond Bold Bold"/>
              </a:rPr>
              <a:t>Hire-Me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324372" y="6496592"/>
            <a:ext cx="9183315" cy="437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0"/>
              </a:lnSpc>
            </a:pPr>
            <a:r>
              <a:rPr lang="en-US" sz="2521" spc="151">
                <a:solidFill>
                  <a:srgbClr val="E0DFE0"/>
                </a:solidFill>
                <a:latin typeface="Open Sans 1"/>
              </a:rPr>
              <a:t>A Recruitement Management System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10342" y="3074737"/>
            <a:ext cx="5211377" cy="650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dirty="0">
                <a:solidFill>
                  <a:srgbClr val="A6A6A6"/>
                </a:solidFill>
                <a:latin typeface="Cormorant Garamond Bold"/>
              </a:rPr>
              <a:t>DBMS Lab </a:t>
            </a:r>
            <a:r>
              <a:rPr lang="en-US" sz="3800" dirty="0" err="1">
                <a:solidFill>
                  <a:srgbClr val="A6A6A6"/>
                </a:solidFill>
                <a:latin typeface="Cormorant Garamond Bold"/>
              </a:rPr>
              <a:t>Miniproject</a:t>
            </a:r>
            <a:endParaRPr lang="en-US" sz="3800" dirty="0">
              <a:solidFill>
                <a:srgbClr val="A6A6A6"/>
              </a:solidFill>
              <a:latin typeface="Cormorant Garamond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0977AE-9E8B-4BD3-8A78-F8EFEB3EF100}"/>
              </a:ext>
            </a:extLst>
          </p:cNvPr>
          <p:cNvSpPr txBox="1"/>
          <p:nvPr/>
        </p:nvSpPr>
        <p:spPr>
          <a:xfrm>
            <a:off x="5715000" y="7673714"/>
            <a:ext cx="7315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By </a:t>
            </a:r>
          </a:p>
          <a:p>
            <a:r>
              <a:rPr lang="en-IN" sz="3200" dirty="0">
                <a:solidFill>
                  <a:schemeClr val="bg1"/>
                </a:solidFill>
              </a:rPr>
              <a:t>Twishaa Sahay    (RA1911003010068)</a:t>
            </a:r>
          </a:p>
          <a:p>
            <a:r>
              <a:rPr lang="en-IN" sz="3200" dirty="0">
                <a:solidFill>
                  <a:schemeClr val="bg1"/>
                </a:solidFill>
              </a:rPr>
              <a:t>Aryaman Rana    (RA1911003010078)</a:t>
            </a:r>
          </a:p>
          <a:p>
            <a:r>
              <a:rPr lang="en-IN" sz="3200" dirty="0" err="1">
                <a:solidFill>
                  <a:schemeClr val="bg1"/>
                </a:solidFill>
              </a:rPr>
              <a:t>Soumyadeep</a:t>
            </a:r>
            <a:r>
              <a:rPr lang="en-IN" sz="3200" dirty="0">
                <a:solidFill>
                  <a:schemeClr val="bg1"/>
                </a:solidFill>
              </a:rPr>
              <a:t> Pal (RA1911003010084)</a:t>
            </a:r>
          </a:p>
          <a:p>
            <a:endParaRPr lang="en-IN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C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48144" y="3685504"/>
            <a:ext cx="8185106" cy="5675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630243" y="240399"/>
            <a:ext cx="5067119" cy="131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75"/>
              </a:lnSpc>
            </a:pPr>
            <a:r>
              <a:rPr lang="en-US" sz="7696">
                <a:solidFill>
                  <a:srgbClr val="E9D8BA"/>
                </a:solidFill>
                <a:latin typeface="Mixa"/>
              </a:rPr>
              <a:t>ScreenShots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26397" y="3685504"/>
            <a:ext cx="8232349" cy="567575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65057" y="2809307"/>
            <a:ext cx="4565367" cy="6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5"/>
              </a:lnSpc>
            </a:pPr>
            <a:r>
              <a:rPr lang="en-US" sz="3803">
                <a:solidFill>
                  <a:srgbClr val="FFFFFF"/>
                </a:solidFill>
                <a:latin typeface="Open Sans 2 Bold"/>
              </a:rPr>
              <a:t>Main Screen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436040" y="2809307"/>
            <a:ext cx="4565367" cy="6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5"/>
              </a:lnSpc>
            </a:pPr>
            <a:r>
              <a:rPr lang="en-US" sz="3803">
                <a:solidFill>
                  <a:srgbClr val="FFFFFF"/>
                </a:solidFill>
                <a:latin typeface="Open Sans 2 Bold"/>
              </a:rPr>
              <a:t>Registration Page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C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75532" y="3075927"/>
            <a:ext cx="5844804" cy="406285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043881" y="203251"/>
            <a:ext cx="6215419" cy="434175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043881" y="5741757"/>
            <a:ext cx="6215419" cy="43077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915450">
            <a:off x="7486941" y="3449800"/>
            <a:ext cx="3415585" cy="657376"/>
            <a:chOff x="0" y="0"/>
            <a:chExt cx="2230342" cy="429260"/>
          </a:xfrm>
        </p:grpSpPr>
        <p:sp>
          <p:nvSpPr>
            <p:cNvPr id="6" name="Freeform 6"/>
            <p:cNvSpPr/>
            <p:nvPr/>
          </p:nvSpPr>
          <p:spPr>
            <a:xfrm>
              <a:off x="0" y="-5080"/>
              <a:ext cx="2230343" cy="434340"/>
            </a:xfrm>
            <a:custGeom>
              <a:avLst/>
              <a:gdLst/>
              <a:ahLst/>
              <a:cxnLst/>
              <a:rect l="l" t="t" r="r" b="b"/>
              <a:pathLst>
                <a:path w="2230343" h="434340">
                  <a:moveTo>
                    <a:pt x="2212563" y="187960"/>
                  </a:moveTo>
                  <a:lnTo>
                    <a:pt x="1950943" y="11430"/>
                  </a:lnTo>
                  <a:cubicBezTo>
                    <a:pt x="1933162" y="0"/>
                    <a:pt x="1910303" y="3810"/>
                    <a:pt x="1897603" y="21590"/>
                  </a:cubicBezTo>
                  <a:cubicBezTo>
                    <a:pt x="1886172" y="39370"/>
                    <a:pt x="1889983" y="62230"/>
                    <a:pt x="1907763" y="74930"/>
                  </a:cubicBezTo>
                  <a:lnTo>
                    <a:pt x="2066513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2066513" y="257810"/>
                  </a:lnTo>
                  <a:lnTo>
                    <a:pt x="1907763" y="364490"/>
                  </a:lnTo>
                  <a:cubicBezTo>
                    <a:pt x="1889983" y="375920"/>
                    <a:pt x="1886173" y="400050"/>
                    <a:pt x="1897603" y="417830"/>
                  </a:cubicBezTo>
                  <a:cubicBezTo>
                    <a:pt x="1905223" y="429260"/>
                    <a:pt x="1916653" y="434340"/>
                    <a:pt x="1929353" y="434340"/>
                  </a:cubicBezTo>
                  <a:cubicBezTo>
                    <a:pt x="1936973" y="434340"/>
                    <a:pt x="1944593" y="431800"/>
                    <a:pt x="1950943" y="427990"/>
                  </a:cubicBezTo>
                  <a:lnTo>
                    <a:pt x="2213833" y="251460"/>
                  </a:lnTo>
                  <a:cubicBezTo>
                    <a:pt x="2223993" y="243840"/>
                    <a:pt x="2230343" y="232410"/>
                    <a:pt x="2230343" y="219710"/>
                  </a:cubicBezTo>
                  <a:cubicBezTo>
                    <a:pt x="2230343" y="207010"/>
                    <a:pt x="2223993" y="195580"/>
                    <a:pt x="2212563" y="18796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</p:grpSp>
      <p:grpSp>
        <p:nvGrpSpPr>
          <p:cNvPr id="7" name="Group 7"/>
          <p:cNvGrpSpPr/>
          <p:nvPr/>
        </p:nvGrpSpPr>
        <p:grpSpPr>
          <a:xfrm rot="1562202">
            <a:off x="7434219" y="6860655"/>
            <a:ext cx="3363900" cy="657376"/>
            <a:chOff x="0" y="0"/>
            <a:chExt cx="2196593" cy="429260"/>
          </a:xfrm>
        </p:grpSpPr>
        <p:sp>
          <p:nvSpPr>
            <p:cNvPr id="8" name="Freeform 8"/>
            <p:cNvSpPr/>
            <p:nvPr/>
          </p:nvSpPr>
          <p:spPr>
            <a:xfrm>
              <a:off x="0" y="-5080"/>
              <a:ext cx="2196593" cy="434340"/>
            </a:xfrm>
            <a:custGeom>
              <a:avLst/>
              <a:gdLst/>
              <a:ahLst/>
              <a:cxnLst/>
              <a:rect l="l" t="t" r="r" b="b"/>
              <a:pathLst>
                <a:path w="2196593" h="434340">
                  <a:moveTo>
                    <a:pt x="2178813" y="187960"/>
                  </a:moveTo>
                  <a:lnTo>
                    <a:pt x="1917193" y="11430"/>
                  </a:lnTo>
                  <a:cubicBezTo>
                    <a:pt x="1899413" y="0"/>
                    <a:pt x="1876553" y="3810"/>
                    <a:pt x="1863853" y="21590"/>
                  </a:cubicBezTo>
                  <a:cubicBezTo>
                    <a:pt x="1852423" y="39370"/>
                    <a:pt x="1856233" y="62230"/>
                    <a:pt x="1874013" y="74930"/>
                  </a:cubicBezTo>
                  <a:lnTo>
                    <a:pt x="2032763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2032763" y="257810"/>
                  </a:lnTo>
                  <a:lnTo>
                    <a:pt x="1874013" y="364490"/>
                  </a:lnTo>
                  <a:cubicBezTo>
                    <a:pt x="1856233" y="375920"/>
                    <a:pt x="1852423" y="400050"/>
                    <a:pt x="1863853" y="417830"/>
                  </a:cubicBezTo>
                  <a:cubicBezTo>
                    <a:pt x="1871473" y="429260"/>
                    <a:pt x="1882903" y="434340"/>
                    <a:pt x="1895603" y="434340"/>
                  </a:cubicBezTo>
                  <a:cubicBezTo>
                    <a:pt x="1903223" y="434340"/>
                    <a:pt x="1910843" y="431800"/>
                    <a:pt x="1917193" y="427990"/>
                  </a:cubicBezTo>
                  <a:lnTo>
                    <a:pt x="2180083" y="251460"/>
                  </a:lnTo>
                  <a:cubicBezTo>
                    <a:pt x="2190243" y="243840"/>
                    <a:pt x="2196593" y="232410"/>
                    <a:pt x="2196593" y="219710"/>
                  </a:cubicBezTo>
                  <a:cubicBezTo>
                    <a:pt x="2196593" y="207010"/>
                    <a:pt x="2190243" y="195580"/>
                    <a:pt x="2178813" y="18796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</p:grpSp>
      <p:sp>
        <p:nvSpPr>
          <p:cNvPr id="9" name="TextBox 9"/>
          <p:cNvSpPr txBox="1"/>
          <p:nvPr/>
        </p:nvSpPr>
        <p:spPr>
          <a:xfrm rot="1638756">
            <a:off x="8080296" y="6329420"/>
            <a:ext cx="1845564" cy="582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8"/>
              </a:lnSpc>
            </a:pPr>
            <a:r>
              <a:rPr lang="en-US" sz="3470">
                <a:solidFill>
                  <a:srgbClr val="E9D8BA"/>
                </a:solidFill>
                <a:latin typeface="Open Sans 2 Bold"/>
              </a:rPr>
              <a:t>Client</a:t>
            </a:r>
          </a:p>
        </p:txBody>
      </p:sp>
      <p:sp>
        <p:nvSpPr>
          <p:cNvPr id="10" name="TextBox 10"/>
          <p:cNvSpPr txBox="1"/>
          <p:nvPr/>
        </p:nvSpPr>
        <p:spPr>
          <a:xfrm rot="-959373">
            <a:off x="7791481" y="3091532"/>
            <a:ext cx="2157668" cy="582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8"/>
              </a:lnSpc>
            </a:pPr>
            <a:r>
              <a:rPr lang="en-US" sz="3470">
                <a:solidFill>
                  <a:srgbClr val="E9D8BA"/>
                </a:solidFill>
                <a:latin typeface="Open Sans 2 Bold"/>
              </a:rPr>
              <a:t>Recruiter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C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5216" y="1971241"/>
            <a:ext cx="7031324" cy="485508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878976" y="4398786"/>
            <a:ext cx="8011857" cy="554714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53691" y="-76942"/>
            <a:ext cx="3972451" cy="1425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1"/>
              </a:lnSpc>
            </a:pPr>
            <a:r>
              <a:rPr lang="en-US" sz="8301">
                <a:solidFill>
                  <a:srgbClr val="E9D8BA"/>
                </a:solidFill>
                <a:latin typeface="Mixa"/>
              </a:rPr>
              <a:t>Recruiter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2522386" y="1028700"/>
            <a:ext cx="3660675" cy="3422679"/>
            <a:chOff x="0" y="0"/>
            <a:chExt cx="4880899" cy="4563573"/>
          </a:xfrm>
        </p:grpSpPr>
        <p:grpSp>
          <p:nvGrpSpPr>
            <p:cNvPr id="6" name="Group 6"/>
            <p:cNvGrpSpPr/>
            <p:nvPr/>
          </p:nvGrpSpPr>
          <p:grpSpPr>
            <a:xfrm rot="-5400000">
              <a:off x="1906018" y="3779874"/>
              <a:ext cx="1068862" cy="498535"/>
              <a:chOff x="0" y="0"/>
              <a:chExt cx="920336" cy="42926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-5080"/>
                <a:ext cx="920336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920336" h="434340">
                    <a:moveTo>
                      <a:pt x="902556" y="187960"/>
                    </a:moveTo>
                    <a:lnTo>
                      <a:pt x="640936" y="11430"/>
                    </a:lnTo>
                    <a:cubicBezTo>
                      <a:pt x="623156" y="0"/>
                      <a:pt x="600296" y="3810"/>
                      <a:pt x="587596" y="21590"/>
                    </a:cubicBezTo>
                    <a:cubicBezTo>
                      <a:pt x="576166" y="39370"/>
                      <a:pt x="579976" y="62230"/>
                      <a:pt x="597756" y="74930"/>
                    </a:cubicBezTo>
                    <a:lnTo>
                      <a:pt x="756506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756506" y="257810"/>
                    </a:lnTo>
                    <a:lnTo>
                      <a:pt x="597756" y="364490"/>
                    </a:lnTo>
                    <a:cubicBezTo>
                      <a:pt x="579976" y="375920"/>
                      <a:pt x="576166" y="400050"/>
                      <a:pt x="587596" y="417830"/>
                    </a:cubicBezTo>
                    <a:cubicBezTo>
                      <a:pt x="595216" y="429260"/>
                      <a:pt x="606646" y="434340"/>
                      <a:pt x="619346" y="434340"/>
                    </a:cubicBezTo>
                    <a:cubicBezTo>
                      <a:pt x="626966" y="434340"/>
                      <a:pt x="634586" y="431800"/>
                      <a:pt x="640936" y="427990"/>
                    </a:cubicBezTo>
                    <a:lnTo>
                      <a:pt x="903826" y="251460"/>
                    </a:lnTo>
                    <a:cubicBezTo>
                      <a:pt x="913986" y="243840"/>
                      <a:pt x="920336" y="232410"/>
                      <a:pt x="920336" y="219710"/>
                    </a:cubicBezTo>
                    <a:cubicBezTo>
                      <a:pt x="920336" y="207010"/>
                      <a:pt x="913986" y="195580"/>
                      <a:pt x="902556" y="18796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4880899" cy="3380023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217892" y="1311017"/>
              <a:ext cx="3946581" cy="700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61"/>
                </a:lnSpc>
              </a:pPr>
              <a:r>
                <a:rPr lang="en-US" sz="3186">
                  <a:solidFill>
                    <a:srgbClr val="231F20"/>
                  </a:solidFill>
                  <a:latin typeface="Open Sans 2"/>
                </a:rPr>
                <a:t>Post a Job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570541" y="6819277"/>
            <a:ext cx="3660675" cy="3467723"/>
            <a:chOff x="0" y="0"/>
            <a:chExt cx="4880899" cy="4623630"/>
          </a:xfrm>
        </p:grpSpPr>
        <p:grpSp>
          <p:nvGrpSpPr>
            <p:cNvPr id="11" name="Group 11"/>
            <p:cNvGrpSpPr/>
            <p:nvPr/>
          </p:nvGrpSpPr>
          <p:grpSpPr>
            <a:xfrm rot="5323298">
              <a:off x="1679668" y="290592"/>
              <a:ext cx="1068862" cy="498535"/>
              <a:chOff x="0" y="0"/>
              <a:chExt cx="920336" cy="42926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-5080"/>
                <a:ext cx="920336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920336" h="434340">
                    <a:moveTo>
                      <a:pt x="902556" y="187960"/>
                    </a:moveTo>
                    <a:lnTo>
                      <a:pt x="640936" y="11430"/>
                    </a:lnTo>
                    <a:cubicBezTo>
                      <a:pt x="623156" y="0"/>
                      <a:pt x="600296" y="3810"/>
                      <a:pt x="587596" y="21590"/>
                    </a:cubicBezTo>
                    <a:cubicBezTo>
                      <a:pt x="576166" y="39370"/>
                      <a:pt x="579976" y="62230"/>
                      <a:pt x="597756" y="74930"/>
                    </a:cubicBezTo>
                    <a:lnTo>
                      <a:pt x="756506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756506" y="257810"/>
                    </a:lnTo>
                    <a:lnTo>
                      <a:pt x="597756" y="364490"/>
                    </a:lnTo>
                    <a:cubicBezTo>
                      <a:pt x="579976" y="375920"/>
                      <a:pt x="576166" y="400050"/>
                      <a:pt x="587596" y="417830"/>
                    </a:cubicBezTo>
                    <a:cubicBezTo>
                      <a:pt x="595216" y="429260"/>
                      <a:pt x="606646" y="434340"/>
                      <a:pt x="619346" y="434340"/>
                    </a:cubicBezTo>
                    <a:cubicBezTo>
                      <a:pt x="626966" y="434340"/>
                      <a:pt x="634586" y="431800"/>
                      <a:pt x="640936" y="427990"/>
                    </a:cubicBezTo>
                    <a:lnTo>
                      <a:pt x="903826" y="251460"/>
                    </a:lnTo>
                    <a:cubicBezTo>
                      <a:pt x="913986" y="243840"/>
                      <a:pt x="920336" y="232410"/>
                      <a:pt x="920336" y="219710"/>
                    </a:cubicBezTo>
                    <a:cubicBezTo>
                      <a:pt x="920336" y="207010"/>
                      <a:pt x="913986" y="195580"/>
                      <a:pt x="902556" y="18796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1243607"/>
              <a:ext cx="4880899" cy="3380023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240808" y="2390736"/>
              <a:ext cx="3946581" cy="14524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61"/>
                </a:lnSpc>
              </a:pPr>
              <a:r>
                <a:rPr lang="en-US" sz="3186">
                  <a:solidFill>
                    <a:srgbClr val="231F20"/>
                  </a:solidFill>
                  <a:latin typeface="Open Sans 2"/>
                </a:rPr>
                <a:t>Recruiter Main </a:t>
              </a:r>
            </a:p>
            <a:p>
              <a:pPr algn="ctr">
                <a:lnSpc>
                  <a:spcPts val="4461"/>
                </a:lnSpc>
              </a:pPr>
              <a:r>
                <a:rPr lang="en-US" sz="3186">
                  <a:solidFill>
                    <a:srgbClr val="231F20"/>
                  </a:solidFill>
                  <a:latin typeface="Open Sans 2"/>
                </a:rPr>
                <a:t>Screen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C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0879" y="804471"/>
            <a:ext cx="7111584" cy="496888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60040" y="4468375"/>
            <a:ext cx="7189793" cy="494981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1515510" y="1028700"/>
            <a:ext cx="3678852" cy="3439675"/>
            <a:chOff x="0" y="0"/>
            <a:chExt cx="4905136" cy="4586233"/>
          </a:xfrm>
        </p:grpSpPr>
        <p:grpSp>
          <p:nvGrpSpPr>
            <p:cNvPr id="5" name="Group 5"/>
            <p:cNvGrpSpPr/>
            <p:nvPr/>
          </p:nvGrpSpPr>
          <p:grpSpPr>
            <a:xfrm rot="-5400000">
              <a:off x="1915483" y="3798643"/>
              <a:ext cx="1074170" cy="501011"/>
              <a:chOff x="0" y="0"/>
              <a:chExt cx="920336" cy="42926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-5080"/>
                <a:ext cx="920336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920336" h="434340">
                    <a:moveTo>
                      <a:pt x="902556" y="187960"/>
                    </a:moveTo>
                    <a:lnTo>
                      <a:pt x="640936" y="11430"/>
                    </a:lnTo>
                    <a:cubicBezTo>
                      <a:pt x="623156" y="0"/>
                      <a:pt x="600296" y="3810"/>
                      <a:pt x="587596" y="21590"/>
                    </a:cubicBezTo>
                    <a:cubicBezTo>
                      <a:pt x="576166" y="39370"/>
                      <a:pt x="579976" y="62230"/>
                      <a:pt x="597756" y="74930"/>
                    </a:cubicBezTo>
                    <a:lnTo>
                      <a:pt x="756506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756506" y="257810"/>
                    </a:lnTo>
                    <a:lnTo>
                      <a:pt x="597756" y="364490"/>
                    </a:lnTo>
                    <a:cubicBezTo>
                      <a:pt x="579976" y="375920"/>
                      <a:pt x="576166" y="400050"/>
                      <a:pt x="587596" y="417830"/>
                    </a:cubicBezTo>
                    <a:cubicBezTo>
                      <a:pt x="595216" y="429260"/>
                      <a:pt x="606646" y="434340"/>
                      <a:pt x="619346" y="434340"/>
                    </a:cubicBezTo>
                    <a:cubicBezTo>
                      <a:pt x="626966" y="434340"/>
                      <a:pt x="634586" y="431800"/>
                      <a:pt x="640936" y="427990"/>
                    </a:cubicBezTo>
                    <a:lnTo>
                      <a:pt x="903826" y="251460"/>
                    </a:lnTo>
                    <a:cubicBezTo>
                      <a:pt x="913986" y="243840"/>
                      <a:pt x="920336" y="232410"/>
                      <a:pt x="920336" y="219710"/>
                    </a:cubicBezTo>
                    <a:cubicBezTo>
                      <a:pt x="920336" y="207010"/>
                      <a:pt x="913986" y="195580"/>
                      <a:pt x="902556" y="18796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4905136" cy="3396806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207054" y="940139"/>
              <a:ext cx="3966178" cy="1459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3"/>
                </a:lnSpc>
              </a:pPr>
              <a:endParaRPr/>
            </a:p>
            <a:p>
              <a:pPr algn="ctr">
                <a:lnSpc>
                  <a:spcPts val="4483"/>
                </a:lnSpc>
              </a:pPr>
              <a:r>
                <a:rPr lang="en-US" sz="3202">
                  <a:solidFill>
                    <a:srgbClr val="231F20"/>
                  </a:solidFill>
                  <a:latin typeface="Open Sans 2"/>
                </a:rPr>
                <a:t>Applications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155759" y="5773358"/>
            <a:ext cx="3678852" cy="3484942"/>
            <a:chOff x="0" y="0"/>
            <a:chExt cx="4905136" cy="4646589"/>
          </a:xfrm>
        </p:grpSpPr>
        <p:grpSp>
          <p:nvGrpSpPr>
            <p:cNvPr id="10" name="Group 10"/>
            <p:cNvGrpSpPr/>
            <p:nvPr/>
          </p:nvGrpSpPr>
          <p:grpSpPr>
            <a:xfrm rot="5323298">
              <a:off x="1688008" y="292035"/>
              <a:ext cx="1074170" cy="501011"/>
              <a:chOff x="0" y="0"/>
              <a:chExt cx="920336" cy="42926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-5080"/>
                <a:ext cx="920336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920336" h="434340">
                    <a:moveTo>
                      <a:pt x="902556" y="187960"/>
                    </a:moveTo>
                    <a:lnTo>
                      <a:pt x="640936" y="11430"/>
                    </a:lnTo>
                    <a:cubicBezTo>
                      <a:pt x="623156" y="0"/>
                      <a:pt x="600296" y="3810"/>
                      <a:pt x="587596" y="21590"/>
                    </a:cubicBezTo>
                    <a:cubicBezTo>
                      <a:pt x="576166" y="39370"/>
                      <a:pt x="579976" y="62230"/>
                      <a:pt x="597756" y="74930"/>
                    </a:cubicBezTo>
                    <a:lnTo>
                      <a:pt x="756506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756506" y="257810"/>
                    </a:lnTo>
                    <a:lnTo>
                      <a:pt x="597756" y="364490"/>
                    </a:lnTo>
                    <a:cubicBezTo>
                      <a:pt x="579976" y="375920"/>
                      <a:pt x="576166" y="400050"/>
                      <a:pt x="587596" y="417830"/>
                    </a:cubicBezTo>
                    <a:cubicBezTo>
                      <a:pt x="595216" y="429260"/>
                      <a:pt x="606646" y="434340"/>
                      <a:pt x="619346" y="434340"/>
                    </a:cubicBezTo>
                    <a:cubicBezTo>
                      <a:pt x="626966" y="434340"/>
                      <a:pt x="634586" y="431800"/>
                      <a:pt x="640936" y="427990"/>
                    </a:cubicBezTo>
                    <a:lnTo>
                      <a:pt x="903826" y="251460"/>
                    </a:lnTo>
                    <a:cubicBezTo>
                      <a:pt x="913986" y="243840"/>
                      <a:pt x="920336" y="232410"/>
                      <a:pt x="920336" y="219710"/>
                    </a:cubicBezTo>
                    <a:cubicBezTo>
                      <a:pt x="920336" y="207010"/>
                      <a:pt x="913986" y="195580"/>
                      <a:pt x="902556" y="18796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1249783"/>
              <a:ext cx="4905136" cy="3396806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242004" y="2402891"/>
              <a:ext cx="3966178" cy="1459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3"/>
                </a:lnSpc>
              </a:pPr>
              <a:r>
                <a:rPr lang="en-US" sz="3202">
                  <a:solidFill>
                    <a:srgbClr val="231F20"/>
                  </a:solidFill>
                  <a:latin typeface="Open Sans 2"/>
                </a:rPr>
                <a:t>Posted</a:t>
              </a:r>
            </a:p>
            <a:p>
              <a:pPr algn="ctr">
                <a:lnSpc>
                  <a:spcPts val="4483"/>
                </a:lnSpc>
              </a:pPr>
              <a:r>
                <a:rPr lang="en-US" sz="3202">
                  <a:solidFill>
                    <a:srgbClr val="231F20"/>
                  </a:solidFill>
                  <a:latin typeface="Open Sans 2"/>
                </a:rPr>
                <a:t> Jobs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C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97474" y="2768253"/>
            <a:ext cx="10274672" cy="704280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43316" y="63777"/>
            <a:ext cx="4066883" cy="1609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68"/>
              </a:lnSpc>
            </a:pPr>
            <a:r>
              <a:rPr lang="en-US" sz="10048" dirty="0">
                <a:solidFill>
                  <a:srgbClr val="E9D8BA"/>
                </a:solidFill>
                <a:latin typeface="Mixa"/>
              </a:rPr>
              <a:t>Client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772145" y="5913898"/>
            <a:ext cx="997352" cy="375758"/>
            <a:chOff x="0" y="0"/>
            <a:chExt cx="1139359" cy="429260"/>
          </a:xfrm>
        </p:grpSpPr>
        <p:sp>
          <p:nvSpPr>
            <p:cNvPr id="5" name="Freeform 5"/>
            <p:cNvSpPr/>
            <p:nvPr/>
          </p:nvSpPr>
          <p:spPr>
            <a:xfrm>
              <a:off x="0" y="-5080"/>
              <a:ext cx="1139359" cy="434340"/>
            </a:xfrm>
            <a:custGeom>
              <a:avLst/>
              <a:gdLst/>
              <a:ahLst/>
              <a:cxnLst/>
              <a:rect l="l" t="t" r="r" b="b"/>
              <a:pathLst>
                <a:path w="1139359" h="434340">
                  <a:moveTo>
                    <a:pt x="1121579" y="187960"/>
                  </a:moveTo>
                  <a:lnTo>
                    <a:pt x="859959" y="11430"/>
                  </a:lnTo>
                  <a:cubicBezTo>
                    <a:pt x="842179" y="0"/>
                    <a:pt x="819319" y="3810"/>
                    <a:pt x="806619" y="21590"/>
                  </a:cubicBezTo>
                  <a:cubicBezTo>
                    <a:pt x="795189" y="39370"/>
                    <a:pt x="798999" y="62230"/>
                    <a:pt x="816779" y="74930"/>
                  </a:cubicBezTo>
                  <a:lnTo>
                    <a:pt x="97552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975529" y="257810"/>
                  </a:lnTo>
                  <a:lnTo>
                    <a:pt x="816779" y="364490"/>
                  </a:lnTo>
                  <a:cubicBezTo>
                    <a:pt x="798999" y="375920"/>
                    <a:pt x="795189" y="400050"/>
                    <a:pt x="806619" y="417830"/>
                  </a:cubicBezTo>
                  <a:cubicBezTo>
                    <a:pt x="814239" y="429260"/>
                    <a:pt x="825669" y="434340"/>
                    <a:pt x="838369" y="434340"/>
                  </a:cubicBezTo>
                  <a:cubicBezTo>
                    <a:pt x="845989" y="434340"/>
                    <a:pt x="853609" y="431800"/>
                    <a:pt x="859959" y="427990"/>
                  </a:cubicBezTo>
                  <a:lnTo>
                    <a:pt x="1122849" y="251460"/>
                  </a:lnTo>
                  <a:cubicBezTo>
                    <a:pt x="1133009" y="243840"/>
                    <a:pt x="1139359" y="232410"/>
                    <a:pt x="1139359" y="219710"/>
                  </a:cubicBezTo>
                  <a:cubicBezTo>
                    <a:pt x="1139359" y="207010"/>
                    <a:pt x="1133009" y="195580"/>
                    <a:pt x="1121579" y="187960"/>
                  </a:cubicBezTo>
                  <a:close/>
                </a:path>
              </a:pathLst>
            </a:custGeom>
            <a:solidFill>
              <a:srgbClr val="231F2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158117" y="4701212"/>
            <a:ext cx="3861902" cy="267436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431021" y="5575941"/>
            <a:ext cx="2974633" cy="1108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3"/>
              </a:lnSpc>
            </a:pPr>
            <a:r>
              <a:rPr lang="en-US" sz="3202">
                <a:solidFill>
                  <a:srgbClr val="231F20"/>
                </a:solidFill>
                <a:latin typeface="Open Sans 2"/>
              </a:rPr>
              <a:t>Client Main Screen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C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0060" y="369063"/>
            <a:ext cx="8115300" cy="557926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63253" y="4153327"/>
            <a:ext cx="8280306" cy="576461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948565" y="5948332"/>
            <a:ext cx="4190482" cy="3969605"/>
            <a:chOff x="0" y="0"/>
            <a:chExt cx="5587310" cy="5292806"/>
          </a:xfrm>
        </p:grpSpPr>
        <p:grpSp>
          <p:nvGrpSpPr>
            <p:cNvPr id="5" name="Group 5"/>
            <p:cNvGrpSpPr/>
            <p:nvPr/>
          </p:nvGrpSpPr>
          <p:grpSpPr>
            <a:xfrm rot="5323298">
              <a:off x="1922765" y="332649"/>
              <a:ext cx="1223558" cy="570688"/>
              <a:chOff x="0" y="0"/>
              <a:chExt cx="920336" cy="42926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-5080"/>
                <a:ext cx="920336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920336" h="434340">
                    <a:moveTo>
                      <a:pt x="902556" y="187960"/>
                    </a:moveTo>
                    <a:lnTo>
                      <a:pt x="640936" y="11430"/>
                    </a:lnTo>
                    <a:cubicBezTo>
                      <a:pt x="623156" y="0"/>
                      <a:pt x="600296" y="3810"/>
                      <a:pt x="587596" y="21590"/>
                    </a:cubicBezTo>
                    <a:cubicBezTo>
                      <a:pt x="576166" y="39370"/>
                      <a:pt x="579976" y="62230"/>
                      <a:pt x="597756" y="74930"/>
                    </a:cubicBezTo>
                    <a:lnTo>
                      <a:pt x="756506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756506" y="257810"/>
                    </a:lnTo>
                    <a:lnTo>
                      <a:pt x="597756" y="364490"/>
                    </a:lnTo>
                    <a:cubicBezTo>
                      <a:pt x="579976" y="375920"/>
                      <a:pt x="576166" y="400050"/>
                      <a:pt x="587596" y="417830"/>
                    </a:cubicBezTo>
                    <a:cubicBezTo>
                      <a:pt x="595216" y="429260"/>
                      <a:pt x="606646" y="434340"/>
                      <a:pt x="619346" y="434340"/>
                    </a:cubicBezTo>
                    <a:cubicBezTo>
                      <a:pt x="626966" y="434340"/>
                      <a:pt x="634586" y="431800"/>
                      <a:pt x="640936" y="427990"/>
                    </a:cubicBezTo>
                    <a:lnTo>
                      <a:pt x="903826" y="251460"/>
                    </a:lnTo>
                    <a:cubicBezTo>
                      <a:pt x="913986" y="243840"/>
                      <a:pt x="920336" y="232410"/>
                      <a:pt x="920336" y="219710"/>
                    </a:cubicBezTo>
                    <a:cubicBezTo>
                      <a:pt x="920336" y="207010"/>
                      <a:pt x="913986" y="195580"/>
                      <a:pt x="902556" y="18796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1423594"/>
              <a:ext cx="5587310" cy="3869212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275661" y="2725967"/>
              <a:ext cx="4517768" cy="1673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07"/>
                </a:lnSpc>
              </a:pPr>
              <a:r>
                <a:rPr lang="en-US" sz="3647">
                  <a:solidFill>
                    <a:srgbClr val="231F20"/>
                  </a:solidFill>
                  <a:latin typeface="Open Sans 2"/>
                </a:rPr>
                <a:t>Available</a:t>
              </a:r>
            </a:p>
            <a:p>
              <a:pPr algn="ctr">
                <a:lnSpc>
                  <a:spcPts val="5107"/>
                </a:lnSpc>
              </a:pPr>
              <a:r>
                <a:rPr lang="en-US" sz="3647">
                  <a:solidFill>
                    <a:srgbClr val="231F20"/>
                  </a:solidFill>
                  <a:latin typeface="Open Sans 2"/>
                </a:rPr>
                <a:t> Jobs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303277" y="643383"/>
            <a:ext cx="3919833" cy="3664989"/>
            <a:chOff x="0" y="0"/>
            <a:chExt cx="5226444" cy="4886652"/>
          </a:xfrm>
        </p:grpSpPr>
        <p:grpSp>
          <p:nvGrpSpPr>
            <p:cNvPr id="10" name="Group 10"/>
            <p:cNvGrpSpPr/>
            <p:nvPr/>
          </p:nvGrpSpPr>
          <p:grpSpPr>
            <a:xfrm rot="-5400000">
              <a:off x="2040955" y="4047471"/>
              <a:ext cx="1144533" cy="533829"/>
              <a:chOff x="0" y="0"/>
              <a:chExt cx="920336" cy="42926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-5080"/>
                <a:ext cx="920336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920336" h="434340">
                    <a:moveTo>
                      <a:pt x="902556" y="187960"/>
                    </a:moveTo>
                    <a:lnTo>
                      <a:pt x="640936" y="11430"/>
                    </a:lnTo>
                    <a:cubicBezTo>
                      <a:pt x="623156" y="0"/>
                      <a:pt x="600296" y="3810"/>
                      <a:pt x="587596" y="21590"/>
                    </a:cubicBezTo>
                    <a:cubicBezTo>
                      <a:pt x="576166" y="39370"/>
                      <a:pt x="579976" y="62230"/>
                      <a:pt x="597756" y="74930"/>
                    </a:cubicBezTo>
                    <a:lnTo>
                      <a:pt x="756506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756506" y="257810"/>
                    </a:lnTo>
                    <a:lnTo>
                      <a:pt x="597756" y="364490"/>
                    </a:lnTo>
                    <a:cubicBezTo>
                      <a:pt x="579976" y="375920"/>
                      <a:pt x="576166" y="400050"/>
                      <a:pt x="587596" y="417830"/>
                    </a:cubicBezTo>
                    <a:cubicBezTo>
                      <a:pt x="595216" y="429260"/>
                      <a:pt x="606646" y="434340"/>
                      <a:pt x="619346" y="434340"/>
                    </a:cubicBezTo>
                    <a:cubicBezTo>
                      <a:pt x="626966" y="434340"/>
                      <a:pt x="634586" y="431800"/>
                      <a:pt x="640936" y="427990"/>
                    </a:cubicBezTo>
                    <a:lnTo>
                      <a:pt x="903826" y="251460"/>
                    </a:lnTo>
                    <a:cubicBezTo>
                      <a:pt x="913986" y="243840"/>
                      <a:pt x="920336" y="232410"/>
                      <a:pt x="920336" y="219710"/>
                    </a:cubicBezTo>
                    <a:cubicBezTo>
                      <a:pt x="920336" y="207010"/>
                      <a:pt x="913986" y="195580"/>
                      <a:pt x="902556" y="18796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226444" cy="3619312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220617" y="995940"/>
              <a:ext cx="4225980" cy="15607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77"/>
                </a:lnSpc>
              </a:pPr>
              <a:r>
                <a:rPr lang="en-US" sz="3412">
                  <a:solidFill>
                    <a:srgbClr val="231F20"/>
                  </a:solidFill>
                  <a:latin typeface="Open Sans 2"/>
                </a:rPr>
                <a:t>My Applications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C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443621" y="640080"/>
            <a:ext cx="7525053" cy="228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225" dirty="0">
                <a:solidFill>
                  <a:srgbClr val="5E85E5"/>
                </a:solidFill>
                <a:latin typeface="Cormorant Garamond Medium Bold"/>
              </a:rPr>
              <a:t>S/w and H/w Requirements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192161" y="3385766"/>
            <a:ext cx="8566739" cy="5050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ormorant Garamond Bold Bold"/>
              </a:rPr>
              <a:t>Laptop / PC having windows 7 or higher/Linux/MacOS</a:t>
            </a:r>
          </a:p>
          <a:p>
            <a:pPr>
              <a:lnSpc>
                <a:spcPts val="4480"/>
              </a:lnSpc>
            </a:pPr>
            <a:endParaRPr lang="en-US" sz="3200" dirty="0">
              <a:solidFill>
                <a:srgbClr val="FFFFFF"/>
              </a:solidFill>
              <a:latin typeface="Cormorant Garamond Bold Bold"/>
            </a:endParaRPr>
          </a:p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ormorant Garamond Bold Bold"/>
              </a:rPr>
              <a:t>Minimum i3 processor and 500 mb space</a:t>
            </a:r>
          </a:p>
          <a:p>
            <a:pPr>
              <a:lnSpc>
                <a:spcPts val="4480"/>
              </a:lnSpc>
            </a:pPr>
            <a:endParaRPr lang="en-US" sz="3200" dirty="0">
              <a:solidFill>
                <a:srgbClr val="FFFFFF"/>
              </a:solidFill>
              <a:latin typeface="Cormorant Garamond Bold Bold"/>
            </a:endParaRPr>
          </a:p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ormorant Garamond Bold Bold"/>
              </a:rPr>
              <a:t>Python Environment , </a:t>
            </a:r>
            <a:r>
              <a:rPr lang="en-US" sz="3200" dirty="0" err="1">
                <a:solidFill>
                  <a:srgbClr val="FFFFFF"/>
                </a:solidFill>
                <a:latin typeface="Cormorant Garamond Bold Bold"/>
              </a:rPr>
              <a:t>Tkinter</a:t>
            </a:r>
            <a:r>
              <a:rPr lang="en-US" sz="3200" dirty="0">
                <a:solidFill>
                  <a:srgbClr val="FFFFFF"/>
                </a:solidFill>
                <a:latin typeface="Cormorant Garamond Bold Bold"/>
              </a:rPr>
              <a:t> </a:t>
            </a:r>
          </a:p>
          <a:p>
            <a:pPr>
              <a:lnSpc>
                <a:spcPts val="4480"/>
              </a:lnSpc>
            </a:pPr>
            <a:endParaRPr lang="en-US" sz="3200" dirty="0">
              <a:solidFill>
                <a:srgbClr val="FFFFFF"/>
              </a:solidFill>
              <a:latin typeface="Cormorant Garamond Bold Bold"/>
            </a:endParaRPr>
          </a:p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ormorant Garamond Bold Bold"/>
              </a:rPr>
              <a:t>Database MySQL</a:t>
            </a:r>
          </a:p>
          <a:p>
            <a:pPr>
              <a:lnSpc>
                <a:spcPts val="4480"/>
              </a:lnSpc>
            </a:pPr>
            <a:endParaRPr lang="en-US" sz="3200" dirty="0">
              <a:solidFill>
                <a:srgbClr val="FFFFFF"/>
              </a:solidFill>
              <a:latin typeface="Cormorant Garamond Bold 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7340" y="2639006"/>
            <a:ext cx="4114800" cy="4114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6136074" y="9295886"/>
            <a:ext cx="1146809" cy="382028"/>
            <a:chOff x="0" y="0"/>
            <a:chExt cx="1529078" cy="5093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529078" cy="509371"/>
              <a:chOff x="0" y="0"/>
              <a:chExt cx="6357483" cy="211782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7483" cy="2117823"/>
              </a:xfrm>
              <a:custGeom>
                <a:avLst/>
                <a:gdLst/>
                <a:ahLst/>
                <a:cxnLst/>
                <a:rect l="l" t="t" r="r" b="b"/>
                <a:pathLst>
                  <a:path w="6357483" h="2117823">
                    <a:moveTo>
                      <a:pt x="0" y="0"/>
                    </a:moveTo>
                    <a:lnTo>
                      <a:pt x="0" y="2117823"/>
                    </a:lnTo>
                    <a:lnTo>
                      <a:pt x="6357483" y="2117823"/>
                    </a:lnTo>
                    <a:lnTo>
                      <a:pt x="6357483" y="0"/>
                    </a:lnTo>
                    <a:lnTo>
                      <a:pt x="0" y="0"/>
                    </a:lnTo>
                    <a:close/>
                    <a:moveTo>
                      <a:pt x="6296523" y="2056863"/>
                    </a:moveTo>
                    <a:lnTo>
                      <a:pt x="59690" y="2056863"/>
                    </a:lnTo>
                    <a:lnTo>
                      <a:pt x="59690" y="59690"/>
                    </a:lnTo>
                    <a:lnTo>
                      <a:pt x="6296523" y="59690"/>
                    </a:lnTo>
                    <a:lnTo>
                      <a:pt x="6296523" y="205686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929487" y="173802"/>
              <a:ext cx="427084" cy="161768"/>
              <a:chOff x="0" y="0"/>
              <a:chExt cx="1341173" cy="508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215900"/>
                <a:ext cx="104526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045263" h="76200">
                    <a:moveTo>
                      <a:pt x="0" y="0"/>
                    </a:moveTo>
                    <a:lnTo>
                      <a:pt x="1045263" y="0"/>
                    </a:lnTo>
                    <a:lnTo>
                      <a:pt x="104526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966523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172507" y="112763"/>
              <a:ext cx="708853" cy="302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61"/>
                </a:lnSpc>
              </a:pPr>
              <a:r>
                <a:rPr lang="en-US" sz="1601" spc="32">
                  <a:solidFill>
                    <a:srgbClr val="FFFFFF"/>
                  </a:solidFill>
                  <a:latin typeface="Assistant Regular Bold"/>
                </a:rPr>
                <a:t>Next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>
            <a:off x="11506071" y="9482138"/>
            <a:ext cx="3518603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3" name="TextBox 13"/>
          <p:cNvSpPr txBox="1"/>
          <p:nvPr/>
        </p:nvSpPr>
        <p:spPr>
          <a:xfrm>
            <a:off x="9944701" y="9277350"/>
            <a:ext cx="44997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150">
                <a:solidFill>
                  <a:srgbClr val="FFFFFF"/>
                </a:solidFill>
                <a:latin typeface="Cormorant Garamond Medium Bold"/>
              </a:rPr>
              <a:t>09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43544" y="711832"/>
            <a:ext cx="7525053" cy="1313549"/>
            <a:chOff x="0" y="0"/>
            <a:chExt cx="10033404" cy="1751399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0033404" cy="1524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000"/>
                </a:lnSpc>
                <a:spcBef>
                  <a:spcPct val="0"/>
                </a:spcBef>
              </a:pPr>
              <a:r>
                <a:rPr lang="en-US" sz="7500" u="none" spc="225" dirty="0">
                  <a:solidFill>
                    <a:srgbClr val="7866BD"/>
                  </a:solidFill>
                  <a:latin typeface="Cormorant Garamond Medium Bold"/>
                </a:rPr>
                <a:t>Advantages</a:t>
              </a:r>
            </a:p>
          </p:txBody>
        </p:sp>
        <p:sp>
          <p:nvSpPr>
            <p:cNvPr id="4" name="AutoShape 4"/>
            <p:cNvSpPr/>
            <p:nvPr/>
          </p:nvSpPr>
          <p:spPr>
            <a:xfrm>
              <a:off x="0" y="1738555"/>
              <a:ext cx="10033404" cy="12844"/>
            </a:xfrm>
            <a:prstGeom prst="rect">
              <a:avLst/>
            </a:prstGeom>
            <a:solidFill>
              <a:srgbClr val="1C09B2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4382" r="14382"/>
          <a:stretch>
            <a:fillRect/>
          </a:stretch>
        </p:blipFill>
        <p:spPr>
          <a:xfrm>
            <a:off x="17830800" y="-257175"/>
            <a:ext cx="10801350" cy="1080135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6136074" y="9295886"/>
            <a:ext cx="1146809" cy="382028"/>
            <a:chOff x="0" y="0"/>
            <a:chExt cx="1529078" cy="50937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529078" cy="509371"/>
              <a:chOff x="0" y="0"/>
              <a:chExt cx="6357483" cy="211782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7483" cy="2117823"/>
              </a:xfrm>
              <a:custGeom>
                <a:avLst/>
                <a:gdLst/>
                <a:ahLst/>
                <a:cxnLst/>
                <a:rect l="l" t="t" r="r" b="b"/>
                <a:pathLst>
                  <a:path w="6357483" h="2117823">
                    <a:moveTo>
                      <a:pt x="0" y="0"/>
                    </a:moveTo>
                    <a:lnTo>
                      <a:pt x="0" y="2117823"/>
                    </a:lnTo>
                    <a:lnTo>
                      <a:pt x="6357483" y="2117823"/>
                    </a:lnTo>
                    <a:lnTo>
                      <a:pt x="6357483" y="0"/>
                    </a:lnTo>
                    <a:lnTo>
                      <a:pt x="0" y="0"/>
                    </a:lnTo>
                    <a:close/>
                    <a:moveTo>
                      <a:pt x="6296523" y="2056863"/>
                    </a:moveTo>
                    <a:lnTo>
                      <a:pt x="59690" y="2056863"/>
                    </a:lnTo>
                    <a:lnTo>
                      <a:pt x="59690" y="59690"/>
                    </a:lnTo>
                    <a:lnTo>
                      <a:pt x="6296523" y="59690"/>
                    </a:lnTo>
                    <a:lnTo>
                      <a:pt x="6296523" y="2056863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929487" y="173802"/>
              <a:ext cx="427084" cy="161768"/>
              <a:chOff x="0" y="0"/>
              <a:chExt cx="1341173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15900"/>
                <a:ext cx="104526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045263" h="76200">
                    <a:moveTo>
                      <a:pt x="0" y="0"/>
                    </a:moveTo>
                    <a:lnTo>
                      <a:pt x="1045263" y="0"/>
                    </a:lnTo>
                    <a:lnTo>
                      <a:pt x="104526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966523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172507" y="112763"/>
              <a:ext cx="708853" cy="302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61"/>
                </a:lnSpc>
              </a:pPr>
              <a:r>
                <a:rPr lang="en-US" sz="1601" spc="32">
                  <a:solidFill>
                    <a:srgbClr val="4A5C84"/>
                  </a:solidFill>
                  <a:latin typeface="Assistant Regular Bold"/>
                </a:rPr>
                <a:t>Next</a:t>
              </a:r>
            </a:p>
          </p:txBody>
        </p:sp>
      </p:grpSp>
      <p:sp>
        <p:nvSpPr>
          <p:cNvPr id="13" name="AutoShape 13"/>
          <p:cNvSpPr/>
          <p:nvPr/>
        </p:nvSpPr>
        <p:spPr>
          <a:xfrm>
            <a:off x="11506071" y="9482138"/>
            <a:ext cx="3518603" cy="9525"/>
          </a:xfrm>
          <a:prstGeom prst="rect">
            <a:avLst/>
          </a:prstGeom>
          <a:solidFill>
            <a:srgbClr val="4A5C84"/>
          </a:solidFill>
        </p:spPr>
      </p:sp>
      <p:sp>
        <p:nvSpPr>
          <p:cNvPr id="14" name="TextBox 14"/>
          <p:cNvSpPr txBox="1"/>
          <p:nvPr/>
        </p:nvSpPr>
        <p:spPr>
          <a:xfrm>
            <a:off x="9944701" y="9277350"/>
            <a:ext cx="44997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150">
                <a:solidFill>
                  <a:srgbClr val="4A5C84"/>
                </a:solidFill>
                <a:latin typeface="Cormorant Garamond Medium Bold"/>
              </a:rPr>
              <a:t>10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386455" y="2253618"/>
            <a:ext cx="8566739" cy="2231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4A5C84"/>
                </a:solidFill>
                <a:latin typeface="Cormorant Garamond Bold Bold"/>
              </a:rPr>
              <a:t>It is very useful for the clients as well as Recruiter to connect easily and free to search jobs anytime.</a:t>
            </a:r>
          </a:p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4A5C84"/>
                </a:solidFill>
                <a:latin typeface="Cormorant Garamond Bold Bold"/>
              </a:rPr>
              <a:t>Simple UI and one click functionalities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7499621" y="5143500"/>
            <a:ext cx="7525053" cy="1313549"/>
            <a:chOff x="0" y="0"/>
            <a:chExt cx="10033404" cy="1751399"/>
          </a:xfrm>
        </p:grpSpPr>
        <p:sp>
          <p:nvSpPr>
            <p:cNvPr id="17" name="TextBox 17"/>
            <p:cNvSpPr txBox="1"/>
            <p:nvPr/>
          </p:nvSpPr>
          <p:spPr>
            <a:xfrm>
              <a:off x="0" y="0"/>
              <a:ext cx="10033404" cy="1524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000"/>
                </a:lnSpc>
                <a:spcBef>
                  <a:spcPct val="0"/>
                </a:spcBef>
              </a:pPr>
              <a:r>
                <a:rPr lang="en-US" sz="7500" spc="225" dirty="0">
                  <a:solidFill>
                    <a:srgbClr val="7866BD"/>
                  </a:solidFill>
                  <a:latin typeface="Cormorant Garamond Medium Bold"/>
                </a:rPr>
                <a:t>Disa</a:t>
              </a:r>
              <a:r>
                <a:rPr lang="en-US" sz="7500" u="none" spc="225" dirty="0">
                  <a:solidFill>
                    <a:srgbClr val="7866BD"/>
                  </a:solidFill>
                  <a:latin typeface="Cormorant Garamond Medium Bold"/>
                </a:rPr>
                <a:t>dvantages</a:t>
              </a:r>
            </a:p>
          </p:txBody>
        </p:sp>
        <p:sp>
          <p:nvSpPr>
            <p:cNvPr id="18" name="AutoShape 18"/>
            <p:cNvSpPr/>
            <p:nvPr/>
          </p:nvSpPr>
          <p:spPr>
            <a:xfrm>
              <a:off x="0" y="1738555"/>
              <a:ext cx="10033404" cy="12844"/>
            </a:xfrm>
            <a:prstGeom prst="rect">
              <a:avLst/>
            </a:prstGeom>
            <a:solidFill>
              <a:srgbClr val="1C09B2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7386455" y="6018984"/>
            <a:ext cx="8566739" cy="279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endParaRPr dirty="0"/>
          </a:p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4A5C84"/>
                </a:solidFill>
                <a:latin typeface="Cormorant Garamond Bold Bold"/>
              </a:rPr>
              <a:t>The only disadvantage at this moment is it requires python and some dependencies as it is GUI based but can be overlooked in future </a:t>
            </a:r>
          </a:p>
          <a:p>
            <a:pPr>
              <a:lnSpc>
                <a:spcPts val="4480"/>
              </a:lnSpc>
            </a:pPr>
            <a:endParaRPr lang="en-US" sz="3200" dirty="0">
              <a:solidFill>
                <a:srgbClr val="4A5C84"/>
              </a:solidFill>
              <a:latin typeface="Cormorant Garamond Bold Bold"/>
            </a:endParaRPr>
          </a:p>
        </p:txBody>
      </p: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-3376896" y="1028700"/>
            <a:ext cx="9307130" cy="8059555"/>
            <a:chOff x="0" y="0"/>
            <a:chExt cx="4282440" cy="3708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>
                <a:alphaModFix amt="80000"/>
              </a:blip>
              <a:stretch>
                <a:fillRect t="-36663" b="-36663"/>
              </a:stretch>
            </a:blipFill>
          </p:spPr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66595" y="1028700"/>
            <a:ext cx="7525053" cy="1737726"/>
            <a:chOff x="0" y="0"/>
            <a:chExt cx="10033404" cy="231696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0033404" cy="1524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7500" spc="225" dirty="0">
                  <a:solidFill>
                    <a:srgbClr val="7866BD"/>
                  </a:solidFill>
                  <a:latin typeface="Cormorant Garamond Medium Bold"/>
                </a:rPr>
                <a:t>Future Scope</a:t>
              </a:r>
            </a:p>
          </p:txBody>
        </p:sp>
        <p:sp>
          <p:nvSpPr>
            <p:cNvPr id="4" name="AutoShape 4"/>
            <p:cNvSpPr/>
            <p:nvPr/>
          </p:nvSpPr>
          <p:spPr>
            <a:xfrm>
              <a:off x="0" y="2304124"/>
              <a:ext cx="10033404" cy="12844"/>
            </a:xfrm>
            <a:prstGeom prst="rect">
              <a:avLst/>
            </a:prstGeom>
            <a:solidFill>
              <a:srgbClr val="1C09B2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3006623" y="1649092"/>
            <a:ext cx="8070646" cy="6988816"/>
            <a:chOff x="0" y="0"/>
            <a:chExt cx="4282440" cy="3708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>
                <a:alphaModFix amt="80000"/>
              </a:blip>
              <a:stretch>
                <a:fillRect l="-7730" r="-7730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4382" r="14382"/>
          <a:stretch>
            <a:fillRect/>
          </a:stretch>
        </p:blipFill>
        <p:spPr>
          <a:xfrm>
            <a:off x="17830800" y="-257175"/>
            <a:ext cx="10801350" cy="1080135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545752" y="3574361"/>
            <a:ext cx="8566739" cy="4486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4A5C84"/>
                </a:solidFill>
                <a:latin typeface="Cormorant Garamond Bold Bold"/>
              </a:rPr>
              <a:t>More Features can be added like we can make Resume on it and can share to nearby recruiters.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4A5C84"/>
                </a:solidFill>
                <a:latin typeface="Cormorant Garamond Bold Bold"/>
              </a:rPr>
              <a:t>It can be implemented on web platform and hosted on web so it can be accessed from any device.</a:t>
            </a:r>
          </a:p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4A5C84"/>
                </a:solidFill>
                <a:latin typeface="Cormorant Garamond Bold Bold"/>
              </a:rPr>
              <a:t>Super-User Panel For Future Features.</a:t>
            </a:r>
          </a:p>
          <a:p>
            <a:pPr>
              <a:lnSpc>
                <a:spcPts val="4480"/>
              </a:lnSpc>
            </a:pPr>
            <a:endParaRPr lang="en-US" sz="3200" dirty="0">
              <a:solidFill>
                <a:srgbClr val="4A5C84"/>
              </a:solidFill>
              <a:latin typeface="Cormorant Garamond Bold Bold"/>
            </a:endParaRPr>
          </a:p>
          <a:p>
            <a:pPr>
              <a:lnSpc>
                <a:spcPts val="4480"/>
              </a:lnSpc>
            </a:pPr>
            <a:endParaRPr lang="en-US" sz="3200" dirty="0">
              <a:solidFill>
                <a:srgbClr val="4A5C84"/>
              </a:solidFill>
              <a:latin typeface="Cormorant Garamond Bold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6112491" y="9067286"/>
            <a:ext cx="1146809" cy="382028"/>
            <a:chOff x="0" y="0"/>
            <a:chExt cx="1529078" cy="509371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529078" cy="509371"/>
              <a:chOff x="0" y="0"/>
              <a:chExt cx="6357483" cy="2117824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7483" cy="2117823"/>
              </a:xfrm>
              <a:custGeom>
                <a:avLst/>
                <a:gdLst/>
                <a:ahLst/>
                <a:cxnLst/>
                <a:rect l="l" t="t" r="r" b="b"/>
                <a:pathLst>
                  <a:path w="6357483" h="2117823">
                    <a:moveTo>
                      <a:pt x="0" y="0"/>
                    </a:moveTo>
                    <a:lnTo>
                      <a:pt x="0" y="2117823"/>
                    </a:lnTo>
                    <a:lnTo>
                      <a:pt x="6357483" y="2117823"/>
                    </a:lnTo>
                    <a:lnTo>
                      <a:pt x="6357483" y="0"/>
                    </a:lnTo>
                    <a:lnTo>
                      <a:pt x="0" y="0"/>
                    </a:lnTo>
                    <a:close/>
                    <a:moveTo>
                      <a:pt x="6296523" y="2056863"/>
                    </a:moveTo>
                    <a:lnTo>
                      <a:pt x="59690" y="2056863"/>
                    </a:lnTo>
                    <a:lnTo>
                      <a:pt x="59690" y="59690"/>
                    </a:lnTo>
                    <a:lnTo>
                      <a:pt x="6296523" y="59690"/>
                    </a:lnTo>
                    <a:lnTo>
                      <a:pt x="6296523" y="2056863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929487" y="173802"/>
              <a:ext cx="427084" cy="161768"/>
              <a:chOff x="0" y="0"/>
              <a:chExt cx="1341173" cy="508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215900"/>
                <a:ext cx="104526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045263" h="76200">
                    <a:moveTo>
                      <a:pt x="0" y="0"/>
                    </a:moveTo>
                    <a:lnTo>
                      <a:pt x="1045263" y="0"/>
                    </a:lnTo>
                    <a:lnTo>
                      <a:pt x="104526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966523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172507" y="112763"/>
              <a:ext cx="708853" cy="302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61"/>
                </a:lnSpc>
              </a:pPr>
              <a:r>
                <a:rPr lang="en-US" sz="1601" spc="32">
                  <a:solidFill>
                    <a:srgbClr val="46424C"/>
                  </a:solidFill>
                  <a:latin typeface="Assistant Regular Bold"/>
                </a:rPr>
                <a:t>Next</a:t>
              </a:r>
            </a:p>
          </p:txBody>
        </p:sp>
      </p:grpSp>
      <p:sp>
        <p:nvSpPr>
          <p:cNvPr id="16" name="AutoShape 16"/>
          <p:cNvSpPr/>
          <p:nvPr/>
        </p:nvSpPr>
        <p:spPr>
          <a:xfrm>
            <a:off x="11482488" y="9253537"/>
            <a:ext cx="3518603" cy="9525"/>
          </a:xfrm>
          <a:prstGeom prst="rect">
            <a:avLst/>
          </a:prstGeom>
          <a:solidFill>
            <a:srgbClr val="4A5C84"/>
          </a:solidFill>
        </p:spPr>
      </p:sp>
      <p:sp>
        <p:nvSpPr>
          <p:cNvPr id="17" name="TextBox 17"/>
          <p:cNvSpPr txBox="1"/>
          <p:nvPr/>
        </p:nvSpPr>
        <p:spPr>
          <a:xfrm>
            <a:off x="9921119" y="9048750"/>
            <a:ext cx="44997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150">
                <a:solidFill>
                  <a:srgbClr val="4A5C84"/>
                </a:solidFill>
                <a:latin typeface="Cormorant Garamond Medium Bold"/>
              </a:rPr>
              <a:t>11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9999"/>
          </a:blip>
          <a:srcRect t="7786" b="778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-4000500"/>
            <a:ext cx="18288000" cy="18288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2657577" y="2655054"/>
            <a:ext cx="10366807" cy="952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000500" y="4568409"/>
            <a:ext cx="523988" cy="36024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-1182903" y="1028700"/>
            <a:ext cx="10366807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spc="225">
                <a:solidFill>
                  <a:srgbClr val="FFFFFF"/>
                </a:solidFill>
                <a:latin typeface="Cormorant Garamond Medium Bold"/>
              </a:rPr>
              <a:t>Quote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606588" y="4653280"/>
            <a:ext cx="9074825" cy="1807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200">
                <a:solidFill>
                  <a:srgbClr val="FFFFFF"/>
                </a:solidFill>
                <a:latin typeface="Oregano"/>
              </a:rPr>
              <a:t>It's the journey rather than the destination, </a:t>
            </a:r>
          </a:p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FFFFFF"/>
                </a:solidFill>
                <a:latin typeface="Oregano"/>
              </a:rPr>
              <a:t>which makes the travel interesting.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419418" y="5604510"/>
            <a:ext cx="523988" cy="36024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05825" y="2628214"/>
            <a:ext cx="10287000" cy="4189038"/>
            <a:chOff x="0" y="-9525"/>
            <a:chExt cx="13716000" cy="5585384"/>
          </a:xfrm>
        </p:grpSpPr>
        <p:sp>
          <p:nvSpPr>
            <p:cNvPr id="3" name="AutoShape 3"/>
            <p:cNvSpPr/>
            <p:nvPr/>
          </p:nvSpPr>
          <p:spPr>
            <a:xfrm rot="-10800000">
              <a:off x="0" y="2329460"/>
              <a:ext cx="13716000" cy="12700"/>
            </a:xfrm>
            <a:prstGeom prst="rect">
              <a:avLst/>
            </a:prstGeom>
            <a:solidFill>
              <a:srgbClr val="1C09B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9508740" cy="16249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600"/>
                </a:lnSpc>
                <a:spcBef>
                  <a:spcPct val="0"/>
                </a:spcBef>
              </a:pPr>
              <a:r>
                <a:rPr lang="en-US" sz="8000" spc="80" dirty="0">
                  <a:solidFill>
                    <a:srgbClr val="1C09B2"/>
                  </a:solidFill>
                  <a:latin typeface="Cormorant Garamond Bold Bold"/>
                </a:rPr>
                <a:t>Objective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235249"/>
              <a:ext cx="9508740" cy="23406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800"/>
                </a:lnSpc>
                <a:spcBef>
                  <a:spcPct val="0"/>
                </a:spcBef>
              </a:pPr>
              <a:r>
                <a:rPr lang="en-US" sz="3200" spc="32" dirty="0">
                  <a:solidFill>
                    <a:srgbClr val="46424C"/>
                  </a:solidFill>
                  <a:latin typeface="Cormorant Garamond Medium Bold"/>
                </a:rPr>
                <a:t>To make database management system which can be use for creating and applying jobs by recruiters and clients .</a:t>
              </a:r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-2691096" y="1103095"/>
            <a:ext cx="9331676" cy="8080810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>
                <a:alphaModFix amt="80000"/>
              </a:blip>
              <a:stretch>
                <a:fillRect l="-26973" r="-26973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6171607" y="8838686"/>
            <a:ext cx="1146809" cy="382028"/>
            <a:chOff x="0" y="0"/>
            <a:chExt cx="1529078" cy="509371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529078" cy="509371"/>
              <a:chOff x="0" y="0"/>
              <a:chExt cx="6357483" cy="211782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7483" cy="2117823"/>
              </a:xfrm>
              <a:custGeom>
                <a:avLst/>
                <a:gdLst/>
                <a:ahLst/>
                <a:cxnLst/>
                <a:rect l="l" t="t" r="r" b="b"/>
                <a:pathLst>
                  <a:path w="6357483" h="2117823">
                    <a:moveTo>
                      <a:pt x="0" y="0"/>
                    </a:moveTo>
                    <a:lnTo>
                      <a:pt x="0" y="2117823"/>
                    </a:lnTo>
                    <a:lnTo>
                      <a:pt x="6357483" y="2117823"/>
                    </a:lnTo>
                    <a:lnTo>
                      <a:pt x="6357483" y="0"/>
                    </a:lnTo>
                    <a:lnTo>
                      <a:pt x="0" y="0"/>
                    </a:lnTo>
                    <a:close/>
                    <a:moveTo>
                      <a:pt x="6296523" y="2056863"/>
                    </a:moveTo>
                    <a:lnTo>
                      <a:pt x="59690" y="2056863"/>
                    </a:lnTo>
                    <a:lnTo>
                      <a:pt x="59690" y="59690"/>
                    </a:lnTo>
                    <a:lnTo>
                      <a:pt x="6296523" y="59690"/>
                    </a:lnTo>
                    <a:lnTo>
                      <a:pt x="6296523" y="2056863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929487" y="173802"/>
              <a:ext cx="427084" cy="161768"/>
              <a:chOff x="0" y="0"/>
              <a:chExt cx="1341173" cy="508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215900"/>
                <a:ext cx="104526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045263" h="76200">
                    <a:moveTo>
                      <a:pt x="0" y="0"/>
                    </a:moveTo>
                    <a:lnTo>
                      <a:pt x="1045263" y="0"/>
                    </a:lnTo>
                    <a:lnTo>
                      <a:pt x="104526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966523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172507" y="112763"/>
              <a:ext cx="708853" cy="302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61"/>
                </a:lnSpc>
              </a:pPr>
              <a:r>
                <a:rPr lang="en-US" sz="1601" spc="32">
                  <a:solidFill>
                    <a:srgbClr val="4A5C84"/>
                  </a:solidFill>
                  <a:latin typeface="Assistant Regular Bold"/>
                </a:rPr>
                <a:t>Next</a:t>
              </a:r>
            </a:p>
          </p:txBody>
        </p:sp>
      </p:grpSp>
      <p:sp>
        <p:nvSpPr>
          <p:cNvPr id="15" name="AutoShape 15"/>
          <p:cNvSpPr/>
          <p:nvPr/>
        </p:nvSpPr>
        <p:spPr>
          <a:xfrm>
            <a:off x="11541604" y="9024938"/>
            <a:ext cx="3518603" cy="9525"/>
          </a:xfrm>
          <a:prstGeom prst="rect">
            <a:avLst/>
          </a:prstGeom>
          <a:solidFill>
            <a:srgbClr val="4A5C84"/>
          </a:solid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C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113943" y="2948940"/>
            <a:ext cx="3019234" cy="4114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721293" y="3131820"/>
            <a:ext cx="8538007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spc="225">
                <a:solidFill>
                  <a:srgbClr val="FFFFFF"/>
                </a:solidFill>
                <a:latin typeface="Cormorant Garamond Bold Bold"/>
              </a:rPr>
              <a:t>Presented By: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452818" y="4637283"/>
            <a:ext cx="5451907" cy="1795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Roboto"/>
              </a:rPr>
              <a:t>Karan Gandhi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Roboto"/>
              </a:rPr>
              <a:t>Hitesh Kowdiki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Roboto"/>
              </a:rPr>
              <a:t>Sanket Mense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4233" y="2099352"/>
            <a:ext cx="7525053" cy="5088927"/>
            <a:chOff x="0" y="0"/>
            <a:chExt cx="10033404" cy="6785237"/>
          </a:xfrm>
        </p:grpSpPr>
        <p:sp>
          <p:nvSpPr>
            <p:cNvPr id="3" name="AutoShape 3"/>
            <p:cNvSpPr/>
            <p:nvPr/>
          </p:nvSpPr>
          <p:spPr>
            <a:xfrm>
              <a:off x="0" y="2085788"/>
              <a:ext cx="10033404" cy="12700"/>
            </a:xfrm>
            <a:prstGeom prst="rect">
              <a:avLst/>
            </a:prstGeom>
            <a:solidFill>
              <a:srgbClr val="1C09B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10033404" cy="1524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000"/>
                </a:lnSpc>
                <a:spcBef>
                  <a:spcPct val="0"/>
                </a:spcBef>
              </a:pPr>
              <a:r>
                <a:rPr lang="en-US" sz="7500" spc="75" dirty="0">
                  <a:solidFill>
                    <a:srgbClr val="1C09B2"/>
                  </a:solidFill>
                  <a:latin typeface="Cormorant Garamond Bold Bold"/>
                </a:rPr>
                <a:t>In</a:t>
              </a:r>
              <a:r>
                <a:rPr lang="en-US" sz="7500" u="none" spc="75" dirty="0">
                  <a:solidFill>
                    <a:srgbClr val="1C09B2"/>
                  </a:solidFill>
                  <a:latin typeface="Cormorant Garamond Bold Bold"/>
                </a:rPr>
                <a:t>troduction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584077"/>
              <a:ext cx="10033404" cy="4201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800" spc="28" dirty="0">
                  <a:solidFill>
                    <a:srgbClr val="46424C"/>
                  </a:solidFill>
                  <a:latin typeface="Cormorant Garamond Medium Bold"/>
                </a:rPr>
                <a:t>A Social Enterprise - Bridging the gap between students and Corporates.</a:t>
              </a:r>
            </a:p>
            <a:p>
              <a:pPr>
                <a:lnSpc>
                  <a:spcPts val="4200"/>
                </a:lnSpc>
              </a:pPr>
              <a:r>
                <a:rPr lang="en-US" sz="2800" spc="28" dirty="0">
                  <a:solidFill>
                    <a:srgbClr val="46424C"/>
                  </a:solidFill>
                  <a:latin typeface="Cormorant Garamond Medium Bold"/>
                </a:rPr>
                <a:t>Hire-Me is an Platform providing freshers jobs- linking corporate, students and colleges and forms a link between recruiters and clients who are in search for job.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220072" y="9067286"/>
            <a:ext cx="1146809" cy="382028"/>
            <a:chOff x="0" y="0"/>
            <a:chExt cx="1529078" cy="50937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529078" cy="509371"/>
              <a:chOff x="0" y="0"/>
              <a:chExt cx="6357483" cy="211782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7483" cy="2117823"/>
              </a:xfrm>
              <a:custGeom>
                <a:avLst/>
                <a:gdLst/>
                <a:ahLst/>
                <a:cxnLst/>
                <a:rect l="l" t="t" r="r" b="b"/>
                <a:pathLst>
                  <a:path w="6357483" h="2117823">
                    <a:moveTo>
                      <a:pt x="0" y="0"/>
                    </a:moveTo>
                    <a:lnTo>
                      <a:pt x="0" y="2117823"/>
                    </a:lnTo>
                    <a:lnTo>
                      <a:pt x="6357483" y="2117823"/>
                    </a:lnTo>
                    <a:lnTo>
                      <a:pt x="6357483" y="0"/>
                    </a:lnTo>
                    <a:lnTo>
                      <a:pt x="0" y="0"/>
                    </a:lnTo>
                    <a:close/>
                    <a:moveTo>
                      <a:pt x="6296523" y="2056863"/>
                    </a:moveTo>
                    <a:lnTo>
                      <a:pt x="59690" y="2056863"/>
                    </a:lnTo>
                    <a:lnTo>
                      <a:pt x="59690" y="59690"/>
                    </a:lnTo>
                    <a:lnTo>
                      <a:pt x="6296523" y="59690"/>
                    </a:lnTo>
                    <a:lnTo>
                      <a:pt x="6296523" y="2056863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929487" y="173802"/>
              <a:ext cx="427084" cy="161768"/>
              <a:chOff x="0" y="0"/>
              <a:chExt cx="1341173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15900"/>
                <a:ext cx="104526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045263" h="76200">
                    <a:moveTo>
                      <a:pt x="0" y="0"/>
                    </a:moveTo>
                    <a:lnTo>
                      <a:pt x="1045263" y="0"/>
                    </a:lnTo>
                    <a:lnTo>
                      <a:pt x="104526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966523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172507" y="112763"/>
              <a:ext cx="708853" cy="302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61"/>
                </a:lnSpc>
              </a:pPr>
              <a:r>
                <a:rPr lang="en-US" sz="1601" spc="32">
                  <a:solidFill>
                    <a:srgbClr val="4A5C84"/>
                  </a:solidFill>
                  <a:latin typeface="Assistant Regular Bold"/>
                </a:rPr>
                <a:t>Next</a:t>
              </a:r>
            </a:p>
          </p:txBody>
        </p:sp>
      </p:grpSp>
      <p:sp>
        <p:nvSpPr>
          <p:cNvPr id="13" name="AutoShape 13"/>
          <p:cNvSpPr/>
          <p:nvPr/>
        </p:nvSpPr>
        <p:spPr>
          <a:xfrm>
            <a:off x="2590069" y="9253538"/>
            <a:ext cx="3518603" cy="9525"/>
          </a:xfrm>
          <a:prstGeom prst="rect">
            <a:avLst/>
          </a:prstGeom>
          <a:solidFill>
            <a:srgbClr val="4A5C84"/>
          </a:solidFill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670677" y="2097405"/>
            <a:ext cx="7588623" cy="6165756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28700" y="9048750"/>
            <a:ext cx="44997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150">
                <a:solidFill>
                  <a:srgbClr val="4A5C84"/>
                </a:solidFill>
                <a:latin typeface="Cormorant Garamond Medium Bold"/>
              </a:rPr>
              <a:t>02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4382" r="14382"/>
          <a:stretch>
            <a:fillRect/>
          </a:stretch>
        </p:blipFill>
        <p:spPr>
          <a:xfrm>
            <a:off x="-2571750" y="-257175"/>
            <a:ext cx="10801350" cy="1080135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60944" y="1568289"/>
            <a:ext cx="7361346" cy="264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 spc="390" dirty="0">
                <a:solidFill>
                  <a:srgbClr val="46424C"/>
                </a:solidFill>
                <a:latin typeface="Open Sans 1"/>
              </a:rPr>
              <a:t>OUR PROJECT HIRE-ME IS A RECRUITEMENT DATABASE MANAGEMENT SYSTEM WHICH CAN BE USE FOR CREATING AND APPLYING JOBS .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60944" y="5913793"/>
            <a:ext cx="7361346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spc="390" dirty="0">
                <a:solidFill>
                  <a:srgbClr val="46424C"/>
                </a:solidFill>
                <a:latin typeface="Open Sans 1"/>
              </a:rPr>
              <a:t>IT HAS A WELL ORGANISED INTERFACE AND SOME ONE CLICKABLE FUNCTIONALITIES.</a:t>
            </a:r>
          </a:p>
        </p:txBody>
      </p:sp>
      <p:sp>
        <p:nvSpPr>
          <p:cNvPr id="5" name="AutoShape 5"/>
          <p:cNvSpPr/>
          <p:nvPr/>
        </p:nvSpPr>
        <p:spPr>
          <a:xfrm rot="-5400000">
            <a:off x="14438527" y="441103"/>
            <a:ext cx="9525" cy="8504875"/>
          </a:xfrm>
          <a:prstGeom prst="rect">
            <a:avLst/>
          </a:prstGeom>
          <a:solidFill>
            <a:srgbClr val="1C09B2"/>
          </a:solidFill>
        </p:spPr>
      </p:sp>
      <p:grpSp>
        <p:nvGrpSpPr>
          <p:cNvPr id="6" name="Group 6"/>
          <p:cNvGrpSpPr/>
          <p:nvPr/>
        </p:nvGrpSpPr>
        <p:grpSpPr>
          <a:xfrm>
            <a:off x="16382224" y="9317242"/>
            <a:ext cx="1146809" cy="382028"/>
            <a:chOff x="0" y="0"/>
            <a:chExt cx="1529078" cy="50937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529078" cy="509371"/>
              <a:chOff x="0" y="0"/>
              <a:chExt cx="6357483" cy="211782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7483" cy="2117823"/>
              </a:xfrm>
              <a:custGeom>
                <a:avLst/>
                <a:gdLst/>
                <a:ahLst/>
                <a:cxnLst/>
                <a:rect l="l" t="t" r="r" b="b"/>
                <a:pathLst>
                  <a:path w="6357483" h="2117823">
                    <a:moveTo>
                      <a:pt x="0" y="0"/>
                    </a:moveTo>
                    <a:lnTo>
                      <a:pt x="0" y="2117823"/>
                    </a:lnTo>
                    <a:lnTo>
                      <a:pt x="6357483" y="2117823"/>
                    </a:lnTo>
                    <a:lnTo>
                      <a:pt x="6357483" y="0"/>
                    </a:lnTo>
                    <a:lnTo>
                      <a:pt x="0" y="0"/>
                    </a:lnTo>
                    <a:close/>
                    <a:moveTo>
                      <a:pt x="6296523" y="2056863"/>
                    </a:moveTo>
                    <a:lnTo>
                      <a:pt x="59690" y="2056863"/>
                    </a:lnTo>
                    <a:lnTo>
                      <a:pt x="59690" y="59690"/>
                    </a:lnTo>
                    <a:lnTo>
                      <a:pt x="6296523" y="59690"/>
                    </a:lnTo>
                    <a:lnTo>
                      <a:pt x="6296523" y="2056863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929487" y="173802"/>
              <a:ext cx="427084" cy="161768"/>
              <a:chOff x="0" y="0"/>
              <a:chExt cx="1341173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15900"/>
                <a:ext cx="104526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045263" h="76200">
                    <a:moveTo>
                      <a:pt x="0" y="0"/>
                    </a:moveTo>
                    <a:lnTo>
                      <a:pt x="1045263" y="0"/>
                    </a:lnTo>
                    <a:lnTo>
                      <a:pt x="104526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966523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172507" y="112763"/>
              <a:ext cx="708853" cy="302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61"/>
                </a:lnSpc>
              </a:pPr>
              <a:r>
                <a:rPr lang="en-US" sz="1601" spc="32">
                  <a:solidFill>
                    <a:srgbClr val="4A5C84"/>
                  </a:solidFill>
                  <a:latin typeface="Assistant Regular Bold"/>
                </a:rPr>
                <a:t>Next</a:t>
              </a:r>
            </a:p>
          </p:txBody>
        </p:sp>
      </p:grpSp>
      <p:sp>
        <p:nvSpPr>
          <p:cNvPr id="13" name="AutoShape 13"/>
          <p:cNvSpPr/>
          <p:nvPr/>
        </p:nvSpPr>
        <p:spPr>
          <a:xfrm>
            <a:off x="11752221" y="9503494"/>
            <a:ext cx="3518603" cy="9525"/>
          </a:xfrm>
          <a:prstGeom prst="rect">
            <a:avLst/>
          </a:prstGeom>
          <a:solidFill>
            <a:srgbClr val="4A5C84"/>
          </a:solidFill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320459" y="4965947"/>
            <a:ext cx="3482150" cy="4114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694525" y="2028923"/>
            <a:ext cx="5927411" cy="1783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60"/>
              </a:lnSpc>
            </a:pPr>
            <a:r>
              <a:rPr lang="en-US" sz="5884" dirty="0">
                <a:solidFill>
                  <a:srgbClr val="FFFFFF"/>
                </a:solidFill>
                <a:latin typeface="Cormorant Garamond Medium Bold"/>
              </a:rPr>
              <a:t>What our Project Focuses on 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90852" y="9298706"/>
            <a:ext cx="44997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150">
                <a:solidFill>
                  <a:srgbClr val="4A5C84"/>
                </a:solidFill>
                <a:latin typeface="Cormorant Garamond Medium Bold"/>
              </a:rPr>
              <a:t>03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C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112491" y="8838686"/>
            <a:ext cx="1146809" cy="382028"/>
            <a:chOff x="0" y="0"/>
            <a:chExt cx="1529078" cy="50937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29078" cy="509371"/>
              <a:chOff x="0" y="0"/>
              <a:chExt cx="6357483" cy="21178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7483" cy="2117823"/>
              </a:xfrm>
              <a:custGeom>
                <a:avLst/>
                <a:gdLst/>
                <a:ahLst/>
                <a:cxnLst/>
                <a:rect l="l" t="t" r="r" b="b"/>
                <a:pathLst>
                  <a:path w="6357483" h="2117823">
                    <a:moveTo>
                      <a:pt x="0" y="0"/>
                    </a:moveTo>
                    <a:lnTo>
                      <a:pt x="0" y="2117823"/>
                    </a:lnTo>
                    <a:lnTo>
                      <a:pt x="6357483" y="2117823"/>
                    </a:lnTo>
                    <a:lnTo>
                      <a:pt x="6357483" y="0"/>
                    </a:lnTo>
                    <a:lnTo>
                      <a:pt x="0" y="0"/>
                    </a:lnTo>
                    <a:close/>
                    <a:moveTo>
                      <a:pt x="6296523" y="2056863"/>
                    </a:moveTo>
                    <a:lnTo>
                      <a:pt x="59690" y="2056863"/>
                    </a:lnTo>
                    <a:lnTo>
                      <a:pt x="59690" y="59690"/>
                    </a:lnTo>
                    <a:lnTo>
                      <a:pt x="6296523" y="59690"/>
                    </a:lnTo>
                    <a:lnTo>
                      <a:pt x="6296523" y="205686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929487" y="173802"/>
              <a:ext cx="427084" cy="161768"/>
              <a:chOff x="0" y="0"/>
              <a:chExt cx="1341173" cy="508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215900"/>
                <a:ext cx="104526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045263" h="76200">
                    <a:moveTo>
                      <a:pt x="0" y="0"/>
                    </a:moveTo>
                    <a:lnTo>
                      <a:pt x="1045263" y="0"/>
                    </a:lnTo>
                    <a:lnTo>
                      <a:pt x="104526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966523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172507" y="112763"/>
              <a:ext cx="708853" cy="302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61"/>
                </a:lnSpc>
              </a:pPr>
              <a:r>
                <a:rPr lang="en-US" sz="1601" spc="32">
                  <a:solidFill>
                    <a:srgbClr val="FFFFFF"/>
                  </a:solidFill>
                  <a:latin typeface="Assistant Regular Bold"/>
                </a:rPr>
                <a:t>Next</a:t>
              </a:r>
            </a:p>
          </p:txBody>
        </p:sp>
      </p:grpSp>
      <p:sp>
        <p:nvSpPr>
          <p:cNvPr id="9" name="AutoShape 9"/>
          <p:cNvSpPr/>
          <p:nvPr/>
        </p:nvSpPr>
        <p:spPr>
          <a:xfrm>
            <a:off x="11482488" y="9024938"/>
            <a:ext cx="3518603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0" name="TextBox 10"/>
          <p:cNvSpPr txBox="1"/>
          <p:nvPr/>
        </p:nvSpPr>
        <p:spPr>
          <a:xfrm>
            <a:off x="6818003" y="1174235"/>
            <a:ext cx="10441297" cy="7197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200">
                <a:solidFill>
                  <a:srgbClr val="FFFFFF"/>
                </a:solidFill>
                <a:latin typeface="Cormorant Garamond Medium"/>
              </a:rPr>
              <a:t>Tkinter is the standard GUI library for Python. Python when combined with Tkinter provides a fast and easy way to create GUI applications. Tkinter provides a powerful object-oriented interface to the Tk GUI toolkit.</a:t>
            </a:r>
          </a:p>
          <a:p>
            <a:pPr>
              <a:lnSpc>
                <a:spcPts val="4800"/>
              </a:lnSpc>
            </a:pPr>
            <a:endParaRPr lang="en-US" sz="3200">
              <a:solidFill>
                <a:srgbClr val="FFFFFF"/>
              </a:solidFill>
              <a:latin typeface="Cormorant Garamond Medium"/>
            </a:endParaRPr>
          </a:p>
          <a:p>
            <a:pPr>
              <a:lnSpc>
                <a:spcPts val="4800"/>
              </a:lnSpc>
            </a:pPr>
            <a:r>
              <a:rPr lang="en-US" sz="3200">
                <a:solidFill>
                  <a:srgbClr val="FFFFFF"/>
                </a:solidFill>
                <a:latin typeface="Cormorant Garamond Medium"/>
              </a:rPr>
              <a:t>Creating a GUI application using Tkinter is an easy task. All you need to do is perform the following steps −</a:t>
            </a:r>
          </a:p>
          <a:p>
            <a:pPr marL="690880" lvl="1" indent="-345440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ormorant Garamond Medium"/>
              </a:rPr>
              <a:t>Import the Tkinter module.</a:t>
            </a:r>
          </a:p>
          <a:p>
            <a:pPr marL="690880" lvl="1" indent="-345440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ormorant Garamond Medium"/>
              </a:rPr>
              <a:t>Create the GUI application main window.</a:t>
            </a:r>
          </a:p>
          <a:p>
            <a:pPr marL="690880" lvl="1" indent="-345440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ormorant Garamond Medium"/>
              </a:rPr>
              <a:t>Add one or more of the widgets to the GUI application.</a:t>
            </a:r>
          </a:p>
          <a:p>
            <a:pPr marL="690880" lvl="1" indent="-345440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ormorant Garamond Medium"/>
              </a:rPr>
              <a:t>Enter the main event loop to take action against each event triggered by the user.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1119" y="8820150"/>
            <a:ext cx="44997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150">
                <a:solidFill>
                  <a:srgbClr val="FFFFFF"/>
                </a:solidFill>
                <a:latin typeface="Cormorant Garamond Medium"/>
              </a:rPr>
              <a:t>04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68565" y="2198819"/>
            <a:ext cx="4944921" cy="5564685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56394" y="574665"/>
            <a:ext cx="2931758" cy="1144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65"/>
              </a:lnSpc>
              <a:spcBef>
                <a:spcPct val="0"/>
              </a:spcBef>
            </a:pPr>
            <a:r>
              <a:rPr lang="en-US" sz="7554" u="none">
                <a:solidFill>
                  <a:srgbClr val="FFFFFF"/>
                </a:solidFill>
                <a:latin typeface="Cormorant Garamond Bold Bold"/>
              </a:rPr>
              <a:t>Tkinter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C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112491" y="8838686"/>
            <a:ext cx="1146809" cy="382028"/>
            <a:chOff x="0" y="0"/>
            <a:chExt cx="1529078" cy="50937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29078" cy="509371"/>
              <a:chOff x="0" y="0"/>
              <a:chExt cx="6357483" cy="21178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7483" cy="2117823"/>
              </a:xfrm>
              <a:custGeom>
                <a:avLst/>
                <a:gdLst/>
                <a:ahLst/>
                <a:cxnLst/>
                <a:rect l="l" t="t" r="r" b="b"/>
                <a:pathLst>
                  <a:path w="6357483" h="2117823">
                    <a:moveTo>
                      <a:pt x="0" y="0"/>
                    </a:moveTo>
                    <a:lnTo>
                      <a:pt x="0" y="2117823"/>
                    </a:lnTo>
                    <a:lnTo>
                      <a:pt x="6357483" y="2117823"/>
                    </a:lnTo>
                    <a:lnTo>
                      <a:pt x="6357483" y="0"/>
                    </a:lnTo>
                    <a:lnTo>
                      <a:pt x="0" y="0"/>
                    </a:lnTo>
                    <a:close/>
                    <a:moveTo>
                      <a:pt x="6296523" y="2056863"/>
                    </a:moveTo>
                    <a:lnTo>
                      <a:pt x="59690" y="2056863"/>
                    </a:lnTo>
                    <a:lnTo>
                      <a:pt x="59690" y="59690"/>
                    </a:lnTo>
                    <a:lnTo>
                      <a:pt x="6296523" y="59690"/>
                    </a:lnTo>
                    <a:lnTo>
                      <a:pt x="6296523" y="205686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929487" y="173802"/>
              <a:ext cx="427084" cy="161768"/>
              <a:chOff x="0" y="0"/>
              <a:chExt cx="1341173" cy="508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215900"/>
                <a:ext cx="104526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045263" h="76200">
                    <a:moveTo>
                      <a:pt x="0" y="0"/>
                    </a:moveTo>
                    <a:lnTo>
                      <a:pt x="1045263" y="0"/>
                    </a:lnTo>
                    <a:lnTo>
                      <a:pt x="104526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966523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172507" y="112763"/>
              <a:ext cx="708853" cy="302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61"/>
                </a:lnSpc>
              </a:pPr>
              <a:r>
                <a:rPr lang="en-US" sz="1601" spc="32">
                  <a:solidFill>
                    <a:srgbClr val="FFFFFF"/>
                  </a:solidFill>
                  <a:latin typeface="Assistant Regular Bold"/>
                </a:rPr>
                <a:t>Next</a:t>
              </a:r>
            </a:p>
          </p:txBody>
        </p:sp>
      </p:grpSp>
      <p:sp>
        <p:nvSpPr>
          <p:cNvPr id="9" name="AutoShape 9"/>
          <p:cNvSpPr/>
          <p:nvPr/>
        </p:nvSpPr>
        <p:spPr>
          <a:xfrm>
            <a:off x="11482488" y="9024938"/>
            <a:ext cx="3518603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0" name="TextBox 10"/>
          <p:cNvSpPr txBox="1"/>
          <p:nvPr/>
        </p:nvSpPr>
        <p:spPr>
          <a:xfrm>
            <a:off x="697527" y="959532"/>
            <a:ext cx="7594070" cy="225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dirty="0">
                <a:solidFill>
                  <a:srgbClr val="FFFFFF"/>
                </a:solidFill>
                <a:latin typeface="Cormorant Garamond Bold Bold"/>
              </a:rPr>
              <a:t>What are Features of our project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144000" y="2491255"/>
            <a:ext cx="8115300" cy="5410606"/>
            <a:chOff x="0" y="0"/>
            <a:chExt cx="10820400" cy="7214142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231038"/>
              <a:ext cx="229128" cy="229128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875404" y="28575"/>
              <a:ext cx="9944996" cy="662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1"/>
                </a:lnSpc>
              </a:pPr>
              <a:r>
                <a:rPr lang="en-US" sz="3401" dirty="0">
                  <a:solidFill>
                    <a:srgbClr val="FFFFFF"/>
                  </a:solidFill>
                  <a:latin typeface="Cormorant Garamond Medium Bold"/>
                </a:rPr>
                <a:t>A 1050 x 700 </a:t>
              </a:r>
              <a:r>
                <a:rPr lang="en-US" sz="3401" dirty="0" err="1">
                  <a:solidFill>
                    <a:srgbClr val="FFFFFF"/>
                  </a:solidFill>
                  <a:latin typeface="Cormorant Garamond Medium Bold"/>
                </a:rPr>
                <a:t>gui</a:t>
              </a:r>
              <a:r>
                <a:rPr lang="en-US" sz="3401" dirty="0">
                  <a:solidFill>
                    <a:srgbClr val="FFFFFF"/>
                  </a:solidFill>
                  <a:latin typeface="Cormorant Garamond Medium Bold"/>
                </a:rPr>
                <a:t> window.</a:t>
              </a:r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0" y="1861772"/>
              <a:ext cx="229128" cy="229128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875404" y="1659309"/>
              <a:ext cx="9944996" cy="662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1"/>
                </a:lnSpc>
              </a:pPr>
              <a:r>
                <a:rPr lang="en-US" sz="3401" dirty="0">
                  <a:solidFill>
                    <a:srgbClr val="FFFFFF"/>
                  </a:solidFill>
                  <a:latin typeface="Cormorant Garamond Medium Bold"/>
                </a:rPr>
                <a:t>Register Panel</a:t>
              </a:r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0" y="5123241"/>
              <a:ext cx="229128" cy="229128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875404" y="4920778"/>
              <a:ext cx="9944996" cy="662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1"/>
                </a:lnSpc>
              </a:pPr>
              <a:r>
                <a:rPr lang="en-US" sz="3401" dirty="0">
                  <a:solidFill>
                    <a:srgbClr val="FFFFFF"/>
                  </a:solidFill>
                  <a:latin typeface="Cormorant Garamond Medium Bold"/>
                </a:rPr>
                <a:t>Recruiter Login</a:t>
              </a:r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3492507"/>
              <a:ext cx="229128" cy="229128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875404" y="3290044"/>
              <a:ext cx="9944996" cy="662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1"/>
                </a:lnSpc>
              </a:pPr>
              <a:r>
                <a:rPr lang="en-US" sz="3401" dirty="0">
                  <a:solidFill>
                    <a:srgbClr val="FFFFFF"/>
                  </a:solidFill>
                  <a:latin typeface="Cormorant Garamond Medium Bold"/>
                </a:rPr>
                <a:t>Client Login</a:t>
              </a:r>
            </a:p>
          </p:txBody>
        </p:sp>
        <p:grpSp>
          <p:nvGrpSpPr>
            <p:cNvPr id="24" name="Group 24"/>
            <p:cNvGrpSpPr/>
            <p:nvPr/>
          </p:nvGrpSpPr>
          <p:grpSpPr>
            <a:xfrm>
              <a:off x="0" y="6753976"/>
              <a:ext cx="229128" cy="229128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875404" y="6551513"/>
              <a:ext cx="9944996" cy="662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1"/>
                </a:lnSpc>
              </a:pPr>
              <a:r>
                <a:rPr lang="en-US" sz="3401" dirty="0">
                  <a:solidFill>
                    <a:srgbClr val="FFFFFF"/>
                  </a:solidFill>
                  <a:latin typeface="Cormorant Garamond Medium Bold"/>
                </a:rPr>
                <a:t>Various Features</a:t>
              </a:r>
            </a:p>
          </p:txBody>
        </p: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483446" y="3967540"/>
            <a:ext cx="3137535" cy="41148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9921119" y="8820150"/>
            <a:ext cx="44997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150">
                <a:solidFill>
                  <a:srgbClr val="FFFFFF"/>
                </a:solidFill>
                <a:latin typeface="Cormorant Garamond Medium Bold"/>
              </a:rPr>
              <a:t>05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C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69750" y="3275212"/>
            <a:ext cx="7550848" cy="214923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39141" y="7012129"/>
            <a:ext cx="7581457" cy="237491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51195" y="575310"/>
            <a:ext cx="6592028" cy="1203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41"/>
              </a:lnSpc>
            </a:pPr>
            <a:r>
              <a:rPr lang="en-US" sz="7029">
                <a:solidFill>
                  <a:srgbClr val="E9D8BA"/>
                </a:solidFill>
                <a:latin typeface="Open Sans Extra Bold"/>
              </a:rPr>
              <a:t>Schemas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556548"/>
            <a:ext cx="5167349" cy="545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9814" lvl="1" indent="-339907">
              <a:lnSpc>
                <a:spcPts val="4408"/>
              </a:lnSpc>
              <a:buFont typeface="Arial"/>
              <a:buChar char="•"/>
            </a:pPr>
            <a:r>
              <a:rPr lang="en-US" sz="3148">
                <a:solidFill>
                  <a:srgbClr val="FFFFFF"/>
                </a:solidFill>
                <a:latin typeface="Open Sans 2 Bold"/>
              </a:rPr>
              <a:t>  Users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39141" y="6268264"/>
            <a:ext cx="4968172" cy="517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38"/>
              </a:lnSpc>
            </a:pPr>
            <a:r>
              <a:rPr lang="en-US" sz="3027">
                <a:solidFill>
                  <a:srgbClr val="FFFFFF"/>
                </a:solidFill>
                <a:latin typeface="Open Sans 2 Bold"/>
              </a:rPr>
              <a:t>2.   Recruiter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481542" y="4672760"/>
            <a:ext cx="6777758" cy="3091111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481542" y="4055367"/>
            <a:ext cx="4477745" cy="472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9"/>
              </a:lnSpc>
              <a:spcBef>
                <a:spcPct val="0"/>
              </a:spcBef>
            </a:pPr>
            <a:r>
              <a:rPr lang="en-US" sz="2728" u="none">
                <a:solidFill>
                  <a:srgbClr val="FFFFFF"/>
                </a:solidFill>
                <a:latin typeface="Open Sans 2 Bold"/>
              </a:rPr>
              <a:t>3.   Client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C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39141" y="1516966"/>
            <a:ext cx="7647547" cy="288215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39141" y="857924"/>
            <a:ext cx="5075473" cy="518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9"/>
              </a:lnSpc>
            </a:pPr>
            <a:r>
              <a:rPr lang="en-US" sz="3092">
                <a:solidFill>
                  <a:srgbClr val="FFFFFF"/>
                </a:solidFill>
                <a:latin typeface="Open Sans 2 Bold"/>
              </a:rPr>
              <a:t>4.   Job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39141" y="6127034"/>
            <a:ext cx="7904859" cy="229696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39141" y="5270195"/>
            <a:ext cx="5447419" cy="571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7"/>
              </a:lnSpc>
            </a:pPr>
            <a:r>
              <a:rPr lang="en-US" sz="3319">
                <a:solidFill>
                  <a:srgbClr val="FFFFFF"/>
                </a:solidFill>
                <a:latin typeface="Open Sans 2 Bold"/>
              </a:rPr>
              <a:t>5.   Application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B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136074" y="9295886"/>
            <a:ext cx="1146809" cy="382028"/>
            <a:chOff x="0" y="0"/>
            <a:chExt cx="1529078" cy="50937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29078" cy="509371"/>
              <a:chOff x="0" y="0"/>
              <a:chExt cx="6357483" cy="21178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7483" cy="2117823"/>
              </a:xfrm>
              <a:custGeom>
                <a:avLst/>
                <a:gdLst/>
                <a:ahLst/>
                <a:cxnLst/>
                <a:rect l="l" t="t" r="r" b="b"/>
                <a:pathLst>
                  <a:path w="6357483" h="2117823">
                    <a:moveTo>
                      <a:pt x="0" y="0"/>
                    </a:moveTo>
                    <a:lnTo>
                      <a:pt x="0" y="2117823"/>
                    </a:lnTo>
                    <a:lnTo>
                      <a:pt x="6357483" y="2117823"/>
                    </a:lnTo>
                    <a:lnTo>
                      <a:pt x="6357483" y="0"/>
                    </a:lnTo>
                    <a:lnTo>
                      <a:pt x="0" y="0"/>
                    </a:lnTo>
                    <a:close/>
                    <a:moveTo>
                      <a:pt x="6296523" y="2056863"/>
                    </a:moveTo>
                    <a:lnTo>
                      <a:pt x="59690" y="2056863"/>
                    </a:lnTo>
                    <a:lnTo>
                      <a:pt x="59690" y="59690"/>
                    </a:lnTo>
                    <a:lnTo>
                      <a:pt x="6296523" y="59690"/>
                    </a:lnTo>
                    <a:lnTo>
                      <a:pt x="6296523" y="2056863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929487" y="173802"/>
              <a:ext cx="427084" cy="161768"/>
              <a:chOff x="0" y="0"/>
              <a:chExt cx="1341173" cy="508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215900"/>
                <a:ext cx="104526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045263" h="76200">
                    <a:moveTo>
                      <a:pt x="0" y="0"/>
                    </a:moveTo>
                    <a:lnTo>
                      <a:pt x="1045263" y="0"/>
                    </a:lnTo>
                    <a:lnTo>
                      <a:pt x="104526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966523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172507" y="112763"/>
              <a:ext cx="708853" cy="302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61"/>
                </a:lnSpc>
              </a:pPr>
              <a:r>
                <a:rPr lang="en-US" sz="1601" spc="32">
                  <a:solidFill>
                    <a:srgbClr val="4A5C84"/>
                  </a:solidFill>
                  <a:latin typeface="Assistant Regular Bold"/>
                </a:rPr>
                <a:t>Next</a:t>
              </a:r>
            </a:p>
          </p:txBody>
        </p:sp>
      </p:grpSp>
      <p:sp>
        <p:nvSpPr>
          <p:cNvPr id="9" name="AutoShape 9"/>
          <p:cNvSpPr/>
          <p:nvPr/>
        </p:nvSpPr>
        <p:spPr>
          <a:xfrm>
            <a:off x="11506071" y="9482138"/>
            <a:ext cx="3518603" cy="9525"/>
          </a:xfrm>
          <a:prstGeom prst="rect">
            <a:avLst/>
          </a:prstGeom>
          <a:solidFill>
            <a:srgbClr val="4A5C84"/>
          </a:solidFill>
        </p:spPr>
      </p:sp>
      <p:sp>
        <p:nvSpPr>
          <p:cNvPr id="10" name="TextBox 10"/>
          <p:cNvSpPr txBox="1"/>
          <p:nvPr/>
        </p:nvSpPr>
        <p:spPr>
          <a:xfrm>
            <a:off x="9944701" y="9277350"/>
            <a:ext cx="44997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150">
                <a:solidFill>
                  <a:srgbClr val="4A5C84"/>
                </a:solidFill>
                <a:latin typeface="Cormorant Garamond Medium Bold"/>
              </a:rPr>
              <a:t>08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 t="1034" b="1034"/>
          <a:stretch>
            <a:fillRect/>
          </a:stretch>
        </p:blipFill>
        <p:spPr>
          <a:xfrm>
            <a:off x="7013181" y="1766290"/>
            <a:ext cx="2845894" cy="110854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 t="3806"/>
          <a:stretch>
            <a:fillRect/>
          </a:stretch>
        </p:blipFill>
        <p:spPr>
          <a:xfrm>
            <a:off x="1853291" y="4128813"/>
            <a:ext cx="5542419" cy="79386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987374" y="4088233"/>
            <a:ext cx="6836140" cy="87502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877516" y="7341438"/>
            <a:ext cx="4956296" cy="1635067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447730" y="7356900"/>
            <a:ext cx="1886455" cy="1669513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 rot="5400000">
            <a:off x="12592644" y="5715904"/>
            <a:ext cx="1654778" cy="583318"/>
            <a:chOff x="0" y="0"/>
            <a:chExt cx="1217741" cy="429260"/>
          </a:xfrm>
        </p:grpSpPr>
        <p:sp>
          <p:nvSpPr>
            <p:cNvPr id="17" name="Freeform 17"/>
            <p:cNvSpPr/>
            <p:nvPr/>
          </p:nvSpPr>
          <p:spPr>
            <a:xfrm>
              <a:off x="0" y="-5080"/>
              <a:ext cx="1217741" cy="434340"/>
            </a:xfrm>
            <a:custGeom>
              <a:avLst/>
              <a:gdLst/>
              <a:ahLst/>
              <a:cxnLst/>
              <a:rect l="l" t="t" r="r" b="b"/>
              <a:pathLst>
                <a:path w="1217741" h="434340">
                  <a:moveTo>
                    <a:pt x="1199961" y="187960"/>
                  </a:moveTo>
                  <a:lnTo>
                    <a:pt x="938341" y="11430"/>
                  </a:lnTo>
                  <a:cubicBezTo>
                    <a:pt x="920561" y="0"/>
                    <a:pt x="897701" y="3810"/>
                    <a:pt x="885001" y="21590"/>
                  </a:cubicBezTo>
                  <a:cubicBezTo>
                    <a:pt x="873571" y="39370"/>
                    <a:pt x="877381" y="62230"/>
                    <a:pt x="895161" y="74930"/>
                  </a:cubicBezTo>
                  <a:lnTo>
                    <a:pt x="1053911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53911" y="257810"/>
                  </a:lnTo>
                  <a:lnTo>
                    <a:pt x="895161" y="364490"/>
                  </a:lnTo>
                  <a:cubicBezTo>
                    <a:pt x="877381" y="375920"/>
                    <a:pt x="873571" y="400050"/>
                    <a:pt x="885001" y="417830"/>
                  </a:cubicBezTo>
                  <a:cubicBezTo>
                    <a:pt x="892621" y="429260"/>
                    <a:pt x="904051" y="434340"/>
                    <a:pt x="916751" y="434340"/>
                  </a:cubicBezTo>
                  <a:cubicBezTo>
                    <a:pt x="924371" y="434340"/>
                    <a:pt x="931991" y="431800"/>
                    <a:pt x="938341" y="427990"/>
                  </a:cubicBezTo>
                  <a:lnTo>
                    <a:pt x="1201231" y="251460"/>
                  </a:lnTo>
                  <a:cubicBezTo>
                    <a:pt x="1211391" y="243840"/>
                    <a:pt x="1217741" y="232410"/>
                    <a:pt x="1217741" y="219710"/>
                  </a:cubicBezTo>
                  <a:cubicBezTo>
                    <a:pt x="1217741" y="207010"/>
                    <a:pt x="1211391" y="195580"/>
                    <a:pt x="1199961" y="187960"/>
                  </a:cubicBezTo>
                  <a:close/>
                </a:path>
              </a:pathLst>
            </a:custGeom>
            <a:solidFill>
              <a:srgbClr val="2E2A2B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6870008" y="1316075"/>
            <a:ext cx="3442805" cy="405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16"/>
              </a:lnSpc>
              <a:spcBef>
                <a:spcPct val="0"/>
              </a:spcBef>
            </a:pPr>
            <a:r>
              <a:rPr lang="en-US" sz="2368" u="none">
                <a:solidFill>
                  <a:srgbClr val="FFFFFF"/>
                </a:solidFill>
                <a:latin typeface="Open Sans 2 Bold"/>
              </a:rPr>
              <a:t>Username-Passwords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710538" y="3655502"/>
            <a:ext cx="3827925" cy="407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16"/>
              </a:lnSpc>
              <a:spcBef>
                <a:spcPct val="0"/>
              </a:spcBef>
            </a:pPr>
            <a:r>
              <a:rPr lang="en-US" sz="2368" u="none">
                <a:solidFill>
                  <a:srgbClr val="FFFFFF"/>
                </a:solidFill>
                <a:latin typeface="Open Sans 2 Bold"/>
              </a:rPr>
              <a:t>Recruiter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170747" y="3608066"/>
            <a:ext cx="3827925" cy="407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16"/>
              </a:lnSpc>
              <a:spcBef>
                <a:spcPct val="0"/>
              </a:spcBef>
            </a:pPr>
            <a:r>
              <a:rPr lang="en-US" sz="2368" u="none">
                <a:solidFill>
                  <a:srgbClr val="FFFFFF"/>
                </a:solidFill>
                <a:latin typeface="Open Sans 2 Bold"/>
              </a:rPr>
              <a:t>Client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320351" y="6875615"/>
            <a:ext cx="3827925" cy="407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16"/>
              </a:lnSpc>
              <a:spcBef>
                <a:spcPct val="0"/>
              </a:spcBef>
            </a:pPr>
            <a:r>
              <a:rPr lang="en-US" sz="2368" u="none">
                <a:solidFill>
                  <a:srgbClr val="FFFFFF"/>
                </a:solidFill>
                <a:latin typeface="Open Sans 2 Bold"/>
              </a:rPr>
              <a:t>Jobs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506071" y="6871221"/>
            <a:ext cx="3827925" cy="407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16"/>
              </a:lnSpc>
              <a:spcBef>
                <a:spcPct val="0"/>
              </a:spcBef>
            </a:pPr>
            <a:r>
              <a:rPr lang="en-US" sz="2368" u="none">
                <a:solidFill>
                  <a:srgbClr val="FFFFFF"/>
                </a:solidFill>
                <a:latin typeface="Open Sans 2 Bold"/>
              </a:rPr>
              <a:t>Applications</a:t>
            </a:r>
          </a:p>
        </p:txBody>
      </p:sp>
      <p:grpSp>
        <p:nvGrpSpPr>
          <p:cNvPr id="23" name="Group 23"/>
          <p:cNvGrpSpPr/>
          <p:nvPr/>
        </p:nvGrpSpPr>
        <p:grpSpPr>
          <a:xfrm rot="5400000">
            <a:off x="3406925" y="5700443"/>
            <a:ext cx="1654778" cy="583318"/>
            <a:chOff x="0" y="0"/>
            <a:chExt cx="1217741" cy="429260"/>
          </a:xfrm>
        </p:grpSpPr>
        <p:sp>
          <p:nvSpPr>
            <p:cNvPr id="24" name="Freeform 24"/>
            <p:cNvSpPr/>
            <p:nvPr/>
          </p:nvSpPr>
          <p:spPr>
            <a:xfrm>
              <a:off x="0" y="-5080"/>
              <a:ext cx="1217741" cy="434340"/>
            </a:xfrm>
            <a:custGeom>
              <a:avLst/>
              <a:gdLst/>
              <a:ahLst/>
              <a:cxnLst/>
              <a:rect l="l" t="t" r="r" b="b"/>
              <a:pathLst>
                <a:path w="1217741" h="434340">
                  <a:moveTo>
                    <a:pt x="1199961" y="187960"/>
                  </a:moveTo>
                  <a:lnTo>
                    <a:pt x="938341" y="11430"/>
                  </a:lnTo>
                  <a:cubicBezTo>
                    <a:pt x="920561" y="0"/>
                    <a:pt x="897701" y="3810"/>
                    <a:pt x="885001" y="21590"/>
                  </a:cubicBezTo>
                  <a:cubicBezTo>
                    <a:pt x="873571" y="39370"/>
                    <a:pt x="877381" y="62230"/>
                    <a:pt x="895161" y="74930"/>
                  </a:cubicBezTo>
                  <a:lnTo>
                    <a:pt x="1053911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53911" y="257810"/>
                  </a:lnTo>
                  <a:lnTo>
                    <a:pt x="895161" y="364490"/>
                  </a:lnTo>
                  <a:cubicBezTo>
                    <a:pt x="877381" y="375920"/>
                    <a:pt x="873571" y="400050"/>
                    <a:pt x="885001" y="417830"/>
                  </a:cubicBezTo>
                  <a:cubicBezTo>
                    <a:pt x="892621" y="429260"/>
                    <a:pt x="904051" y="434340"/>
                    <a:pt x="916751" y="434340"/>
                  </a:cubicBezTo>
                  <a:cubicBezTo>
                    <a:pt x="924371" y="434340"/>
                    <a:pt x="931991" y="431800"/>
                    <a:pt x="938341" y="427990"/>
                  </a:cubicBezTo>
                  <a:lnTo>
                    <a:pt x="1201231" y="251460"/>
                  </a:lnTo>
                  <a:cubicBezTo>
                    <a:pt x="1211391" y="243840"/>
                    <a:pt x="1217741" y="232410"/>
                    <a:pt x="1217741" y="219710"/>
                  </a:cubicBezTo>
                  <a:cubicBezTo>
                    <a:pt x="1217741" y="207010"/>
                    <a:pt x="1211391" y="195580"/>
                    <a:pt x="1199961" y="187960"/>
                  </a:cubicBezTo>
                  <a:close/>
                </a:path>
              </a:pathLst>
            </a:custGeom>
            <a:solidFill>
              <a:srgbClr val="2E2A2B"/>
            </a:solidFill>
          </p:spPr>
        </p:sp>
      </p:grpSp>
      <p:grpSp>
        <p:nvGrpSpPr>
          <p:cNvPr id="25" name="Group 25"/>
          <p:cNvGrpSpPr/>
          <p:nvPr/>
        </p:nvGrpSpPr>
        <p:grpSpPr>
          <a:xfrm rot="8509364">
            <a:off x="5433994" y="3054797"/>
            <a:ext cx="1536103" cy="484114"/>
            <a:chOff x="0" y="0"/>
            <a:chExt cx="1362051" cy="429260"/>
          </a:xfrm>
        </p:grpSpPr>
        <p:sp>
          <p:nvSpPr>
            <p:cNvPr id="26" name="Freeform 26"/>
            <p:cNvSpPr/>
            <p:nvPr/>
          </p:nvSpPr>
          <p:spPr>
            <a:xfrm>
              <a:off x="0" y="-5080"/>
              <a:ext cx="1362051" cy="434340"/>
            </a:xfrm>
            <a:custGeom>
              <a:avLst/>
              <a:gdLst/>
              <a:ahLst/>
              <a:cxnLst/>
              <a:rect l="l" t="t" r="r" b="b"/>
              <a:pathLst>
                <a:path w="1362051" h="434340">
                  <a:moveTo>
                    <a:pt x="1344271" y="187960"/>
                  </a:moveTo>
                  <a:lnTo>
                    <a:pt x="1082651" y="11430"/>
                  </a:lnTo>
                  <a:cubicBezTo>
                    <a:pt x="1064871" y="0"/>
                    <a:pt x="1042011" y="3810"/>
                    <a:pt x="1029311" y="21590"/>
                  </a:cubicBezTo>
                  <a:cubicBezTo>
                    <a:pt x="1017881" y="39370"/>
                    <a:pt x="1021691" y="62230"/>
                    <a:pt x="1039471" y="74930"/>
                  </a:cubicBezTo>
                  <a:lnTo>
                    <a:pt x="1198221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198221" y="257810"/>
                  </a:lnTo>
                  <a:lnTo>
                    <a:pt x="1039471" y="364490"/>
                  </a:lnTo>
                  <a:cubicBezTo>
                    <a:pt x="1021691" y="375920"/>
                    <a:pt x="1017881" y="400050"/>
                    <a:pt x="1029311" y="417830"/>
                  </a:cubicBezTo>
                  <a:cubicBezTo>
                    <a:pt x="1036931" y="429260"/>
                    <a:pt x="1048361" y="434340"/>
                    <a:pt x="1061061" y="434340"/>
                  </a:cubicBezTo>
                  <a:cubicBezTo>
                    <a:pt x="1068681" y="434340"/>
                    <a:pt x="1076301" y="431800"/>
                    <a:pt x="1082651" y="427990"/>
                  </a:cubicBezTo>
                  <a:lnTo>
                    <a:pt x="1345541" y="251460"/>
                  </a:lnTo>
                  <a:cubicBezTo>
                    <a:pt x="1355701" y="243840"/>
                    <a:pt x="1362051" y="232410"/>
                    <a:pt x="1362051" y="219710"/>
                  </a:cubicBezTo>
                  <a:cubicBezTo>
                    <a:pt x="1362051" y="207010"/>
                    <a:pt x="1355701" y="195580"/>
                    <a:pt x="1344271" y="187960"/>
                  </a:cubicBezTo>
                  <a:close/>
                </a:path>
              </a:pathLst>
            </a:custGeom>
            <a:solidFill>
              <a:srgbClr val="2E2A2B"/>
            </a:solidFill>
          </p:spPr>
        </p:sp>
      </p:grpSp>
      <p:grpSp>
        <p:nvGrpSpPr>
          <p:cNvPr id="27" name="Group 27"/>
          <p:cNvGrpSpPr/>
          <p:nvPr/>
        </p:nvGrpSpPr>
        <p:grpSpPr>
          <a:xfrm rot="1941960">
            <a:off x="9869448" y="2968615"/>
            <a:ext cx="1553053" cy="489456"/>
            <a:chOff x="0" y="0"/>
            <a:chExt cx="1362051" cy="429260"/>
          </a:xfrm>
        </p:grpSpPr>
        <p:sp>
          <p:nvSpPr>
            <p:cNvPr id="28" name="Freeform 28"/>
            <p:cNvSpPr/>
            <p:nvPr/>
          </p:nvSpPr>
          <p:spPr>
            <a:xfrm>
              <a:off x="0" y="-5080"/>
              <a:ext cx="1362051" cy="434340"/>
            </a:xfrm>
            <a:custGeom>
              <a:avLst/>
              <a:gdLst/>
              <a:ahLst/>
              <a:cxnLst/>
              <a:rect l="l" t="t" r="r" b="b"/>
              <a:pathLst>
                <a:path w="1362051" h="434340">
                  <a:moveTo>
                    <a:pt x="1344271" y="187960"/>
                  </a:moveTo>
                  <a:lnTo>
                    <a:pt x="1082651" y="11430"/>
                  </a:lnTo>
                  <a:cubicBezTo>
                    <a:pt x="1064871" y="0"/>
                    <a:pt x="1042011" y="3810"/>
                    <a:pt x="1029311" y="21590"/>
                  </a:cubicBezTo>
                  <a:cubicBezTo>
                    <a:pt x="1017881" y="39370"/>
                    <a:pt x="1021691" y="62230"/>
                    <a:pt x="1039471" y="74930"/>
                  </a:cubicBezTo>
                  <a:lnTo>
                    <a:pt x="1198221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198221" y="257810"/>
                  </a:lnTo>
                  <a:lnTo>
                    <a:pt x="1039471" y="364490"/>
                  </a:lnTo>
                  <a:cubicBezTo>
                    <a:pt x="1021691" y="375920"/>
                    <a:pt x="1017881" y="400050"/>
                    <a:pt x="1029311" y="417830"/>
                  </a:cubicBezTo>
                  <a:cubicBezTo>
                    <a:pt x="1036931" y="429260"/>
                    <a:pt x="1048361" y="434340"/>
                    <a:pt x="1061061" y="434340"/>
                  </a:cubicBezTo>
                  <a:cubicBezTo>
                    <a:pt x="1068681" y="434340"/>
                    <a:pt x="1076301" y="431800"/>
                    <a:pt x="1082651" y="427990"/>
                  </a:cubicBezTo>
                  <a:lnTo>
                    <a:pt x="1345541" y="251460"/>
                  </a:lnTo>
                  <a:cubicBezTo>
                    <a:pt x="1355701" y="243840"/>
                    <a:pt x="1362051" y="232410"/>
                    <a:pt x="1362051" y="219710"/>
                  </a:cubicBezTo>
                  <a:cubicBezTo>
                    <a:pt x="1362051" y="207010"/>
                    <a:pt x="1355701" y="195580"/>
                    <a:pt x="1344271" y="187960"/>
                  </a:cubicBezTo>
                  <a:close/>
                </a:path>
              </a:pathLst>
            </a:custGeom>
            <a:solidFill>
              <a:srgbClr val="2E2A2B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7030367" y="102900"/>
            <a:ext cx="2828708" cy="92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0"/>
              </a:lnSpc>
            </a:pPr>
            <a:r>
              <a:rPr lang="en-US" sz="5393">
                <a:solidFill>
                  <a:srgbClr val="E9D8BA"/>
                </a:solidFill>
                <a:latin typeface="Mixa"/>
              </a:rPr>
              <a:t>Workflow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465</Words>
  <Application>Microsoft Office PowerPoint</Application>
  <PresentationFormat>Custom</PresentationFormat>
  <Paragraphs>101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5" baseType="lpstr">
      <vt:lpstr>Open Sans 2 Bold</vt:lpstr>
      <vt:lpstr>Oregano</vt:lpstr>
      <vt:lpstr>Roboto</vt:lpstr>
      <vt:lpstr>Mixa</vt:lpstr>
      <vt:lpstr>Open Sans Extra Bold</vt:lpstr>
      <vt:lpstr>Assistant Regular Bold</vt:lpstr>
      <vt:lpstr>Calibri</vt:lpstr>
      <vt:lpstr>Arial</vt:lpstr>
      <vt:lpstr>Cormorant Garamond Bold</vt:lpstr>
      <vt:lpstr>Cormorant Garamond Bold Bold</vt:lpstr>
      <vt:lpstr>Cormorant Garamond Medium</vt:lpstr>
      <vt:lpstr>Cormorant Garamond Medium Bold</vt:lpstr>
      <vt:lpstr>Open Sans 2</vt:lpstr>
      <vt:lpstr>Open Sans 1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83_89_93_PPT</dc:title>
  <cp:lastModifiedBy>Ashish Sahay</cp:lastModifiedBy>
  <cp:revision>5</cp:revision>
  <dcterms:created xsi:type="dcterms:W3CDTF">2006-08-16T00:00:00Z</dcterms:created>
  <dcterms:modified xsi:type="dcterms:W3CDTF">2022-04-21T10:36:53Z</dcterms:modified>
  <dc:identifier>DAEQPTdLJiM</dc:identifier>
</cp:coreProperties>
</file>